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13" r:id="rId2"/>
    <p:sldId id="257" r:id="rId3"/>
    <p:sldId id="258" r:id="rId4"/>
    <p:sldId id="259" r:id="rId5"/>
    <p:sldId id="281" r:id="rId6"/>
    <p:sldId id="280" r:id="rId7"/>
    <p:sldId id="260" r:id="rId8"/>
    <p:sldId id="282" r:id="rId9"/>
    <p:sldId id="283" r:id="rId10"/>
    <p:sldId id="284" r:id="rId11"/>
    <p:sldId id="286" r:id="rId12"/>
    <p:sldId id="285" r:id="rId13"/>
    <p:sldId id="287" r:id="rId14"/>
    <p:sldId id="261" r:id="rId15"/>
    <p:sldId id="288" r:id="rId16"/>
    <p:sldId id="289" r:id="rId17"/>
    <p:sldId id="293" r:id="rId18"/>
    <p:sldId id="294" r:id="rId19"/>
    <p:sldId id="290" r:id="rId20"/>
    <p:sldId id="291" r:id="rId21"/>
    <p:sldId id="292" r:id="rId22"/>
    <p:sldId id="296" r:id="rId23"/>
    <p:sldId id="295" r:id="rId24"/>
    <p:sldId id="297" r:id="rId25"/>
    <p:sldId id="298" r:id="rId26"/>
    <p:sldId id="299" r:id="rId27"/>
    <p:sldId id="302" r:id="rId28"/>
    <p:sldId id="300" r:id="rId29"/>
    <p:sldId id="301" r:id="rId30"/>
    <p:sldId id="303" r:id="rId31"/>
    <p:sldId id="304" r:id="rId32"/>
    <p:sldId id="305" r:id="rId33"/>
    <p:sldId id="306" r:id="rId34"/>
    <p:sldId id="307" r:id="rId35"/>
    <p:sldId id="309" r:id="rId36"/>
    <p:sldId id="310" r:id="rId37"/>
    <p:sldId id="311" r:id="rId38"/>
    <p:sldId id="312" r:id="rId39"/>
    <p:sldId id="315" r:id="rId40"/>
    <p:sldId id="316" r:id="rId41"/>
    <p:sldId id="314" r:id="rId42"/>
    <p:sldId id="273" r:id="rId43"/>
    <p:sldId id="274" r:id="rId44"/>
    <p:sldId id="276" r:id="rId45"/>
    <p:sldId id="277" r:id="rId46"/>
    <p:sldId id="27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535E"/>
    <a:srgbClr val="FFFFFF"/>
    <a:srgbClr val="B4C7E7"/>
    <a:srgbClr val="FF0000"/>
    <a:srgbClr val="00F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279B84-96EA-42AA-B87A-A2F7F5DFBB0F}" v="1705" dt="2021-02-03T18:32:29.9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9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B59C45-7D49-4874-AE1F-C00AED851D89}" type="datetimeFigureOut">
              <a:rPr lang="en-US" smtClean="0"/>
              <a:t>2/3/21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5F000-C656-42CC-8179-24F99CC33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33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3D405-6CD3-45E2-AB8C-C1B06B07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FCF77-B456-4E81-87C3-E5F1A3D77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1DCCD-6943-4810-BB61-20A52C0C2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59F6F-8841-4075-95EB-15739571C3BA}" type="datetime1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3597C-019C-4C82-8A37-41868E03A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E8422-0616-4C21-B650-CC63C9E39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A1478F10-4EAD-4089-95E1-66E50DF3FE68}" type="slidenum">
              <a:rPr lang="en-US" smtClean="0"/>
              <a:pPr/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3343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29EF-432C-40D7-A041-1B09B85AA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CA98F-5CC7-458A-B97E-E9933E8206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9EF07-F203-4142-A91D-E5FBD3E13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CC701-CE96-4C7C-967C-093C46DD44F5}" type="datetime1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80472-50B8-4533-98CD-6D247DBE3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70E98-0026-42CB-A3D1-124010F92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6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E29F08-F582-49AB-AB6E-B07A32EA10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052AB9-D035-4B32-B980-2A4990886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898D6-F57C-41EC-B518-812C0B98E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4E4FD-7F8E-4D38-A3B5-F8499E763979}" type="datetime1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3A873-18E3-441E-96CD-AA1B37B9B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C89B6-D86D-402A-B931-5DCC1F659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2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9BFCB-5A1C-4121-A02D-03F81BA41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9BB3A-FDFA-44BD-BB79-81069B12E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70358-160C-4996-BFE3-4D44EF653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CB3DC-6E9E-4FF0-AA9F-44C99F081ACC}" type="datetime1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3CCC6-65F5-4297-8AC7-867C7AB65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D844E-C3AA-4153-B5BE-57DDB052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499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FC2A1-CDC1-4182-8FF0-E185B1AEB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91813-FFD4-4BD6-B048-BEE394BA8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19E2D-46CD-454A-951A-53D64B805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83317-B36C-407E-92C2-AF076998EDAC}" type="datetime1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20C93-E066-4530-80D8-6B274BDDD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C9568-984A-4E5D-8175-DD7A0570F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A1478F10-4EAD-4089-95E1-66E50DF3FE68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041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D6227-2F58-4D44-A795-759B64364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B1EFE-939D-413A-8B07-3DF69F6C10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F848D-0D32-4715-B502-834A858AE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0D696-28B4-4C0E-880E-19603112F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C3AC7-67B3-4DD9-9771-C0A50DF2A1C0}" type="datetime1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16EC30-648C-445C-8B39-87C99AB09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C3AD0-7E07-49DB-86B2-EFD75E976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88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721A-93DC-441B-9CC4-5E574570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F9301-E048-4819-8ACB-3C584E512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8439EF-393E-4080-AC3A-3FF521331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4A74E6-EA3E-4211-93AD-5AC766E31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B5A179-22EE-4203-90EF-CCE7F2A154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950655-6E45-47F9-9C53-115CAD93E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52755-FF15-42C8-BBC0-B767CC7B0092}" type="datetime1">
              <a:rPr lang="en-US" smtClean="0"/>
              <a:t>2/3/21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9CBBD4-7DA3-4833-84F2-C699E8BCA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E78BCC-1B1D-466F-BDD5-9C78DD15B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4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BBDB9-5432-4068-9B36-A4FFD56F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037034-2C37-4F91-81C0-0D06575D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60C28-3E60-4F98-BE3A-79CBD92BCF7C}" type="datetime1">
              <a:rPr lang="en-US" smtClean="0"/>
              <a:t>2/3/21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9F22C-9C1F-4FE1-BCAB-EB3661EB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286303-6126-427D-B993-085AA46D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93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ED377C-8834-46BE-81A5-07721CF0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C744C-38DB-420E-8806-CFB2D90297F7}" type="datetime1">
              <a:rPr lang="en-US" smtClean="0"/>
              <a:t>2/3/21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DEB806-E672-47B6-9223-B9B92D569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116AA-33E9-43DB-815B-8B20B6A01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A1478F10-4EAD-4089-95E1-66E50DF3FE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4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9DD60-EC17-4985-86DA-7FBFE6E69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A77CE-5A19-4B9C-BD69-C842DD595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BFCF4-BF37-441E-AB44-E3CC5BBB3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16E0F-8290-49E2-9F6F-12878B99A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5956-48B6-4C33-B871-030639C2F82A}" type="datetime1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7CC91B-039E-4CCF-913D-D8A2CFE3E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CE2CB-1F5E-4083-A502-07971292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84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3B9D2-2F4F-4108-862C-A3FBAA73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B0BD96-BEF8-421F-8376-8D5378CE92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A591C6-BCE3-451D-A55F-AB203BA97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0124E5-32F2-4791-9AD7-906D7E1E5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CA3B-8E55-4D4F-ADC6-789266B7A141}" type="datetime1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728A5E-26B8-401D-B6F1-34B8403F8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3C5F8-0401-4F2D-863F-6C6E4117E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03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883CEB-B707-4D96-971C-BDA1DDA8A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153BF-F430-4171-8C1D-0FD076EBB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C43F4-B41D-4016-A1B2-399DB131D7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DEAFF-BAC0-4A0A-BA0B-28E036CA35F0}" type="datetime1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E0092-C510-4EF6-8204-0BD347DA37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93101-FFF1-47A8-B771-D3904EC378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A1478F10-4EAD-4089-95E1-66E50DF3FE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69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1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jpe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.png"/><Relationship Id="rId4" Type="http://schemas.openxmlformats.org/officeDocument/2006/relationships/image" Target="../media/image1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doi.org/10.1007/s40858-020-00383-4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7605/OSF.IO/XEJAZ" TargetMode="Externa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B2F379D5-E5F9-4455-A1E1-CB8723AFA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49" y="1356532"/>
            <a:ext cx="3576401" cy="414493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CA6A312-7798-439A-BA48-0A34533DC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52" y="2272029"/>
            <a:ext cx="6464298" cy="2110740"/>
          </a:xfrm>
        </p:spPr>
        <p:txBody>
          <a:bodyPr>
            <a:noAutofit/>
          </a:bodyPr>
          <a:lstStyle/>
          <a:p>
            <a:r>
              <a:rPr lang="en-US" sz="6600" b="1" dirty="0">
                <a:solidFill>
                  <a:schemeClr val="accent5">
                    <a:lumMod val="75000"/>
                  </a:schemeClr>
                </a:solidFill>
              </a:rPr>
              <a:t>Introduction to </a:t>
            </a:r>
            <a:br>
              <a:rPr lang="en-US" sz="6600" b="1" dirty="0"/>
            </a:br>
            <a:r>
              <a:rPr lang="en-US" sz="6600" b="1" dirty="0">
                <a:latin typeface="Consolas" panose="020B0609020204030204" pitchFamily="49" charset="0"/>
              </a:rPr>
              <a:t>ggplot2</a:t>
            </a:r>
            <a:r>
              <a:rPr lang="en-US" sz="6600" b="1" dirty="0"/>
              <a:t> </a:t>
            </a:r>
            <a:r>
              <a:rPr lang="en-US" sz="6600" b="1" dirty="0">
                <a:solidFill>
                  <a:schemeClr val="accent5">
                    <a:lumMod val="75000"/>
                  </a:schemeClr>
                </a:solidFill>
              </a:rPr>
              <a:t>package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838121-BF91-4F22-81DA-1BFE0B283452}"/>
              </a:ext>
            </a:extLst>
          </p:cNvPr>
          <p:cNvSpPr txBox="1"/>
          <p:nvPr/>
        </p:nvSpPr>
        <p:spPr>
          <a:xfrm>
            <a:off x="7912101" y="5074211"/>
            <a:ext cx="3803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Felipe Dalla Lana, </a:t>
            </a:r>
            <a:r>
              <a:rPr lang="en-US" sz="2800" dirty="0"/>
              <a:t>Ph.D.</a:t>
            </a:r>
          </a:p>
        </p:txBody>
      </p:sp>
      <p:pic>
        <p:nvPicPr>
          <p:cNvPr id="11" name="Picture 10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7E46D55F-4157-42FE-AE0E-3E8DFFECC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351" y="5597431"/>
            <a:ext cx="2871788" cy="85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37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73C5-57B8-49B1-975B-A41FD4C44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468000"/>
            <a:ext cx="6057900" cy="720000"/>
          </a:xfrm>
        </p:spPr>
        <p:txBody>
          <a:bodyPr>
            <a:normAutofit/>
          </a:bodyPr>
          <a:lstStyle/>
          <a:p>
            <a:r>
              <a:rPr lang="en-US" b="1" dirty="0"/>
              <a:t>Geometric elements</a:t>
            </a:r>
          </a:p>
        </p:txBody>
      </p:sp>
      <p:pic>
        <p:nvPicPr>
          <p:cNvPr id="41" name="Picture 40" descr="A picture containing icon&#10;&#10;Description automatically generated">
            <a:extLst>
              <a:ext uri="{FF2B5EF4-FFF2-40B4-BE49-F238E27FC236}">
                <a16:creationId xmlns:a16="http://schemas.microsoft.com/office/drawing/2014/main" id="{9F79DF61-56EF-4B02-9FD5-2E794F58F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D2FFB098-55E0-4ADC-B1E7-2DDF167B6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10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F0C0488-587F-46AB-9CB3-62657342478D}"/>
              </a:ext>
            </a:extLst>
          </p:cNvPr>
          <p:cNvGrpSpPr/>
          <p:nvPr/>
        </p:nvGrpSpPr>
        <p:grpSpPr>
          <a:xfrm>
            <a:off x="421992" y="1711538"/>
            <a:ext cx="3708000" cy="4356851"/>
            <a:chOff x="421992" y="1711538"/>
            <a:chExt cx="3708000" cy="43568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C4F4CA-6733-4404-B6EB-54903458CF6A}"/>
                </a:ext>
              </a:extLst>
            </p:cNvPr>
            <p:cNvSpPr txBox="1"/>
            <p:nvPr/>
          </p:nvSpPr>
          <p:spPr>
            <a:xfrm>
              <a:off x="421992" y="1711538"/>
              <a:ext cx="1983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accent6"/>
                  </a:solidFill>
                  <a:latin typeface="Consolas" panose="020B0609020204030204" pitchFamily="49" charset="0"/>
                </a:rPr>
                <a:t>geom_violin</a:t>
              </a:r>
              <a:r>
                <a:rPr lang="en-US" b="1" dirty="0">
                  <a:solidFill>
                    <a:schemeClr val="accent6"/>
                  </a:solidFill>
                </a:rPr>
                <a:t>()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902AABC-C803-4B7D-BB62-20B2C4711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992" y="2468389"/>
              <a:ext cx="3600000" cy="3600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21D88CB-846D-4807-8722-C790587E0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1" r="3137" b="69055"/>
            <a:stretch/>
          </p:blipFill>
          <p:spPr>
            <a:xfrm>
              <a:off x="421992" y="2131393"/>
              <a:ext cx="3708000" cy="346948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1D86018-C384-42D9-8ADD-B2E3454C895B}"/>
              </a:ext>
            </a:extLst>
          </p:cNvPr>
          <p:cNvGrpSpPr/>
          <p:nvPr/>
        </p:nvGrpSpPr>
        <p:grpSpPr>
          <a:xfrm>
            <a:off x="4311203" y="1711538"/>
            <a:ext cx="3611797" cy="4356851"/>
            <a:chOff x="4370765" y="1711538"/>
            <a:chExt cx="3611797" cy="435685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D30C66C-9249-4FCE-AC3E-5A2153B51404}"/>
                </a:ext>
              </a:extLst>
            </p:cNvPr>
            <p:cNvSpPr txBox="1"/>
            <p:nvPr/>
          </p:nvSpPr>
          <p:spPr>
            <a:xfrm>
              <a:off x="4370765" y="1711538"/>
              <a:ext cx="2163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accent5"/>
                  </a:solidFill>
                  <a:latin typeface="Consolas" panose="020B0609020204030204" pitchFamily="49" charset="0"/>
                </a:rPr>
                <a:t>geom_histogram</a:t>
              </a:r>
              <a:r>
                <a:rPr lang="en-US" b="1" dirty="0">
                  <a:solidFill>
                    <a:schemeClr val="accent5"/>
                  </a:solidFill>
                </a:rPr>
                <a:t>()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485930F-C2E6-49BE-B492-763EEF3DB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74282" y="2468389"/>
              <a:ext cx="3600000" cy="36000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7A4C2FA-618F-4934-94F6-B440A0E152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3171" r="36811" b="39906"/>
            <a:stretch/>
          </p:blipFill>
          <p:spPr>
            <a:xfrm>
              <a:off x="4382562" y="2028660"/>
              <a:ext cx="3600000" cy="449681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88AB31A-0FEA-4412-9DD2-A82C1DC3605F}"/>
              </a:ext>
            </a:extLst>
          </p:cNvPr>
          <p:cNvGrpSpPr/>
          <p:nvPr/>
        </p:nvGrpSpPr>
        <p:grpSpPr>
          <a:xfrm>
            <a:off x="8165288" y="1711538"/>
            <a:ext cx="3600001" cy="4356851"/>
            <a:chOff x="8235132" y="1711538"/>
            <a:chExt cx="3600001" cy="435685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FDA8963-6C87-4742-A5C4-AFF557359AC3}"/>
                </a:ext>
              </a:extLst>
            </p:cNvPr>
            <p:cNvSpPr txBox="1"/>
            <p:nvPr/>
          </p:nvSpPr>
          <p:spPr>
            <a:xfrm>
              <a:off x="8235133" y="1711538"/>
              <a:ext cx="1983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accent2"/>
                  </a:solidFill>
                  <a:latin typeface="Consolas" panose="020B0609020204030204" pitchFamily="49" charset="0"/>
                </a:rPr>
                <a:t>geom_density</a:t>
              </a:r>
              <a:r>
                <a:rPr lang="en-US" b="1" dirty="0">
                  <a:solidFill>
                    <a:schemeClr val="accent2"/>
                  </a:solidFill>
                </a:rPr>
                <a:t>()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5934908-F0F0-4A5B-A651-024BB5FC2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35133" y="2468389"/>
              <a:ext cx="3600000" cy="36000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C82AEBF-0913-4A01-A276-7053E6011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2526" r="35273"/>
            <a:stretch/>
          </p:blipFill>
          <p:spPr>
            <a:xfrm>
              <a:off x="8235132" y="2080870"/>
              <a:ext cx="3600000" cy="4479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980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E0792948-57FE-4389-A1BD-D100C969D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73C5-57B8-49B1-975B-A41FD4C44E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2000" y="468313"/>
            <a:ext cx="6057900" cy="720000"/>
          </a:xfrm>
        </p:spPr>
        <p:txBody>
          <a:bodyPr>
            <a:normAutofit/>
          </a:bodyPr>
          <a:lstStyle/>
          <a:p>
            <a:r>
              <a:rPr lang="en-US" b="1" dirty="0"/>
              <a:t>Geometric elements</a:t>
            </a:r>
          </a:p>
        </p:txBody>
      </p:sp>
      <p:pic>
        <p:nvPicPr>
          <p:cNvPr id="30" name="Picture 29" descr="A picture containing icon&#10;&#10;Description automatically generated">
            <a:extLst>
              <a:ext uri="{FF2B5EF4-FFF2-40B4-BE49-F238E27FC236}">
                <a16:creationId xmlns:a16="http://schemas.microsoft.com/office/drawing/2014/main" id="{B0918F27-C114-4DB9-805D-2EDEBB555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4FE79F14-3235-4D5C-95A4-4CD826739A9B}"/>
              </a:ext>
            </a:extLst>
          </p:cNvPr>
          <p:cNvGrpSpPr/>
          <p:nvPr/>
        </p:nvGrpSpPr>
        <p:grpSpPr>
          <a:xfrm>
            <a:off x="4296000" y="1603335"/>
            <a:ext cx="3600000" cy="4388920"/>
            <a:chOff x="4296000" y="1603335"/>
            <a:chExt cx="3600000" cy="43889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C43F0B-AFBF-4ED8-B335-0898D9FE6B93}"/>
                </a:ext>
              </a:extLst>
            </p:cNvPr>
            <p:cNvSpPr txBox="1"/>
            <p:nvPr/>
          </p:nvSpPr>
          <p:spPr>
            <a:xfrm>
              <a:off x="4296000" y="1603335"/>
              <a:ext cx="1983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accent5"/>
                  </a:solidFill>
                  <a:latin typeface="Consolas" panose="020B0609020204030204" pitchFamily="49" charset="0"/>
                </a:rPr>
                <a:t>geom_point</a:t>
              </a:r>
              <a:r>
                <a:rPr lang="en-US" b="1" dirty="0">
                  <a:solidFill>
                    <a:schemeClr val="accent5"/>
                  </a:solidFill>
                </a:rPr>
                <a:t>()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1C1CBE9-3C88-4031-BA45-A7E1A3047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6000" y="2392255"/>
              <a:ext cx="3600000" cy="36000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5DA7AFB-6BBF-4CC3-95B1-068A642E2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215" r="25994" b="35551"/>
            <a:stretch/>
          </p:blipFill>
          <p:spPr>
            <a:xfrm>
              <a:off x="4296000" y="2059371"/>
              <a:ext cx="3600000" cy="37481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CB47B90-8C7C-42FF-BDED-CD5EE1899840}"/>
              </a:ext>
            </a:extLst>
          </p:cNvPr>
          <p:cNvGrpSpPr/>
          <p:nvPr/>
        </p:nvGrpSpPr>
        <p:grpSpPr>
          <a:xfrm>
            <a:off x="8129203" y="1057497"/>
            <a:ext cx="3641387" cy="4934758"/>
            <a:chOff x="8129203" y="1057497"/>
            <a:chExt cx="3641387" cy="493475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7D3AE4-E9C1-4EC9-8140-1965D7616514}"/>
                </a:ext>
              </a:extLst>
            </p:cNvPr>
            <p:cNvSpPr txBox="1"/>
            <p:nvPr/>
          </p:nvSpPr>
          <p:spPr>
            <a:xfrm>
              <a:off x="8170590" y="1057497"/>
              <a:ext cx="19835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accent2"/>
                  </a:solidFill>
                  <a:latin typeface="Consolas" panose="020B0609020204030204" pitchFamily="49" charset="0"/>
                </a:rPr>
                <a:t>geom_point</a:t>
              </a:r>
              <a:r>
                <a:rPr lang="en-US" b="1" dirty="0">
                  <a:solidFill>
                    <a:schemeClr val="accent2"/>
                  </a:solidFill>
                </a:rPr>
                <a:t>()+</a:t>
              </a:r>
              <a:br>
                <a:rPr lang="en-US" b="1" dirty="0">
                  <a:solidFill>
                    <a:schemeClr val="accent2"/>
                  </a:solidFill>
                </a:rPr>
              </a:br>
              <a:r>
                <a:rPr lang="en-US" b="1" dirty="0" err="1">
                  <a:solidFill>
                    <a:schemeClr val="accent2"/>
                  </a:solidFill>
                  <a:latin typeface="Consolas" panose="020B0609020204030204" pitchFamily="49" charset="0"/>
                </a:rPr>
                <a:t>geom_smooth</a:t>
              </a:r>
              <a:r>
                <a:rPr lang="en-US" b="1" dirty="0">
                  <a:solidFill>
                    <a:schemeClr val="accent2"/>
                  </a:solidFill>
                </a:rPr>
                <a:t>()+</a:t>
              </a:r>
            </a:p>
            <a:p>
              <a:r>
                <a:rPr lang="en-US" b="1" dirty="0" err="1">
                  <a:solidFill>
                    <a:schemeClr val="accent2"/>
                  </a:solidFill>
                  <a:latin typeface="Consolas" panose="020B0609020204030204" pitchFamily="49" charset="0"/>
                </a:rPr>
                <a:t>geom_rug</a:t>
              </a:r>
              <a:r>
                <a:rPr lang="en-US" b="1" dirty="0">
                  <a:solidFill>
                    <a:schemeClr val="accent2"/>
                  </a:solidFill>
                </a:rPr>
                <a:t>()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BA7F3D1-4936-4205-9424-D60E74940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70590" y="2392255"/>
              <a:ext cx="3600000" cy="36000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F56AEFE-C12C-4CB9-B5F8-44E311B464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9296" r="27206" b="8522"/>
            <a:stretch/>
          </p:blipFill>
          <p:spPr>
            <a:xfrm>
              <a:off x="8129203" y="2079290"/>
              <a:ext cx="3600000" cy="33497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F98B27F-24B8-4367-A245-6E9ED4177479}"/>
              </a:ext>
            </a:extLst>
          </p:cNvPr>
          <p:cNvGrpSpPr/>
          <p:nvPr/>
        </p:nvGrpSpPr>
        <p:grpSpPr>
          <a:xfrm>
            <a:off x="421410" y="1604708"/>
            <a:ext cx="3600000" cy="4385320"/>
            <a:chOff x="421410" y="1604708"/>
            <a:chExt cx="3600000" cy="438532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C2FF9B5-95BB-4887-BB03-250820102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410" y="2390028"/>
              <a:ext cx="3600000" cy="360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4624CD-ED4A-41EC-885E-4FF1F3BD13CB}"/>
                </a:ext>
              </a:extLst>
            </p:cNvPr>
            <p:cNvSpPr txBox="1"/>
            <p:nvPr/>
          </p:nvSpPr>
          <p:spPr>
            <a:xfrm>
              <a:off x="421410" y="1604708"/>
              <a:ext cx="1983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accent6"/>
                  </a:solidFill>
                  <a:latin typeface="Consolas" panose="020B0609020204030204" pitchFamily="49" charset="0"/>
                </a:rPr>
                <a:t>geom_dotplot</a:t>
              </a:r>
              <a:r>
                <a:rPr lang="en-US" b="1" dirty="0">
                  <a:solidFill>
                    <a:schemeClr val="accent6"/>
                  </a:solidFill>
                </a:rPr>
                <a:t>()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42CED7E-B14C-4C24-8A99-9F6F836B8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1410" y="1966342"/>
              <a:ext cx="3600000" cy="456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756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F83052-F038-4EDB-BD33-26E8936F0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243" y="1303020"/>
            <a:ext cx="3301403" cy="52290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3783C-DC4C-4191-AA96-E6D20824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73C5-57B8-49B1-975B-A41FD4C44E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2000" y="468313"/>
            <a:ext cx="6057900" cy="720000"/>
          </a:xfrm>
        </p:spPr>
        <p:txBody>
          <a:bodyPr>
            <a:normAutofit/>
          </a:bodyPr>
          <a:lstStyle/>
          <a:p>
            <a:r>
              <a:rPr lang="en-US" b="1" dirty="0"/>
              <a:t>Geometric elements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0DE0D6-448E-4EA8-A562-497B582B5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56" y="1181684"/>
            <a:ext cx="7140134" cy="5486401"/>
          </a:xfrm>
          <a:prstGeom prst="rect">
            <a:avLst/>
          </a:prstGeom>
        </p:spPr>
      </p:pic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00882C0F-0C64-438C-A18E-E55690F10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97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CA4F83C-AA1A-404F-80C1-0B34EA89D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13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73C5-57B8-49B1-975B-A41FD4C44E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2000" y="468313"/>
            <a:ext cx="8967788" cy="720000"/>
          </a:xfrm>
        </p:spPr>
        <p:txBody>
          <a:bodyPr>
            <a:normAutofit/>
          </a:bodyPr>
          <a:lstStyle/>
          <a:p>
            <a:r>
              <a:rPr lang="en-US" b="1" dirty="0"/>
              <a:t>Geometric elements –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extensions packages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C0A9AE-9980-41FD-BA87-02BB604EA4BF}"/>
              </a:ext>
            </a:extLst>
          </p:cNvPr>
          <p:cNvGrpSpPr/>
          <p:nvPr/>
        </p:nvGrpSpPr>
        <p:grpSpPr>
          <a:xfrm>
            <a:off x="381581" y="1655853"/>
            <a:ext cx="3600000" cy="4195186"/>
            <a:chOff x="381581" y="1655853"/>
            <a:chExt cx="3600000" cy="419518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0643A28-0229-45E6-9950-E302BDB4A9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581" y="2251039"/>
              <a:ext cx="3600000" cy="36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403EDD-E901-46F2-891E-D719F67A9971}"/>
                </a:ext>
              </a:extLst>
            </p:cNvPr>
            <p:cNvSpPr txBox="1"/>
            <p:nvPr/>
          </p:nvSpPr>
          <p:spPr>
            <a:xfrm>
              <a:off x="721092" y="1655853"/>
              <a:ext cx="19835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</a:rPr>
                <a:t>plotROC</a:t>
              </a: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package</a:t>
              </a:r>
              <a:br>
                <a:rPr lang="en-US" b="1" dirty="0">
                  <a:solidFill>
                    <a:schemeClr val="accent6"/>
                  </a:solidFill>
                </a:rPr>
              </a:br>
              <a:r>
                <a:rPr lang="en-US" b="1" dirty="0" err="1">
                  <a:solidFill>
                    <a:schemeClr val="accent6"/>
                  </a:solidFill>
                  <a:latin typeface="Consolas" panose="020B0609020204030204" pitchFamily="49" charset="0"/>
                </a:rPr>
                <a:t>geom_roc</a:t>
              </a:r>
              <a:r>
                <a:rPr lang="en-US" b="1" dirty="0">
                  <a:solidFill>
                    <a:schemeClr val="accent6"/>
                  </a:solidFill>
                </a:rPr>
                <a:t>()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1CF1E3C-1D40-45AF-A561-4ED764860A04}"/>
              </a:ext>
            </a:extLst>
          </p:cNvPr>
          <p:cNvGrpSpPr/>
          <p:nvPr/>
        </p:nvGrpSpPr>
        <p:grpSpPr>
          <a:xfrm>
            <a:off x="4116000" y="1655853"/>
            <a:ext cx="3960000" cy="4040617"/>
            <a:chOff x="4116000" y="1655853"/>
            <a:chExt cx="3960000" cy="40406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348982-B3A1-4C4E-AB36-BB154F435EC6}"/>
                </a:ext>
              </a:extLst>
            </p:cNvPr>
            <p:cNvSpPr txBox="1"/>
            <p:nvPr/>
          </p:nvSpPr>
          <p:spPr>
            <a:xfrm>
              <a:off x="4267543" y="1655853"/>
              <a:ext cx="19835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</a:rPr>
                <a:t>ggbump</a:t>
              </a: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package</a:t>
              </a:r>
              <a:br>
                <a:rPr lang="en-US" b="1" dirty="0">
                  <a:solidFill>
                    <a:schemeClr val="accent5"/>
                  </a:solidFill>
                </a:rPr>
              </a:br>
              <a:r>
                <a:rPr lang="en-US" b="1" dirty="0" err="1">
                  <a:solidFill>
                    <a:schemeClr val="accent5"/>
                  </a:solidFill>
                  <a:latin typeface="Consolas" panose="020B0609020204030204" pitchFamily="49" charset="0"/>
                </a:rPr>
                <a:t>geom_bump</a:t>
              </a:r>
              <a:r>
                <a:rPr lang="en-US" b="1" dirty="0">
                  <a:solidFill>
                    <a:schemeClr val="accent5"/>
                  </a:solidFill>
                </a:rPr>
                <a:t>()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50B0B46-10B5-4826-8B4F-C3F164601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6000" y="2302184"/>
              <a:ext cx="3960000" cy="339428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6539CC-5B38-4710-87DE-CD7D85D9EB3A}"/>
              </a:ext>
            </a:extLst>
          </p:cNvPr>
          <p:cNvGrpSpPr/>
          <p:nvPr/>
        </p:nvGrpSpPr>
        <p:grpSpPr>
          <a:xfrm>
            <a:off x="8415674" y="1655852"/>
            <a:ext cx="3600000" cy="4195187"/>
            <a:chOff x="8415674" y="1655852"/>
            <a:chExt cx="3600000" cy="41951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04509D-A695-42CB-804A-D541FA335ACE}"/>
                </a:ext>
              </a:extLst>
            </p:cNvPr>
            <p:cNvSpPr txBox="1"/>
            <p:nvPr/>
          </p:nvSpPr>
          <p:spPr>
            <a:xfrm>
              <a:off x="8707954" y="1655852"/>
              <a:ext cx="22523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</a:rPr>
                <a:t>gggenes</a:t>
              </a: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package</a:t>
              </a:r>
              <a:br>
                <a:rPr lang="en-US" b="1" dirty="0">
                  <a:solidFill>
                    <a:schemeClr val="accent2"/>
                  </a:solidFill>
                </a:rPr>
              </a:br>
              <a:r>
                <a:rPr lang="en-US" b="1" dirty="0" err="1">
                  <a:solidFill>
                    <a:schemeClr val="accent2"/>
                  </a:solidFill>
                  <a:latin typeface="Consolas" panose="020B0609020204030204" pitchFamily="49" charset="0"/>
                </a:rPr>
                <a:t>geom_gene_arrow</a:t>
              </a:r>
              <a:r>
                <a:rPr lang="en-US" b="1" dirty="0">
                  <a:solidFill>
                    <a:schemeClr val="accent2"/>
                  </a:solidFill>
                </a:rPr>
                <a:t>()</a:t>
              </a: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C9FAD97-BD5E-47CE-80D1-AE2BD5A09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5674" y="2251039"/>
              <a:ext cx="3600000" cy="36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22" descr="A picture containing icon&#10;&#10;Description automatically generated">
            <a:extLst>
              <a:ext uri="{FF2B5EF4-FFF2-40B4-BE49-F238E27FC236}">
                <a16:creationId xmlns:a16="http://schemas.microsoft.com/office/drawing/2014/main" id="{9E83C2DA-C3ED-4518-8533-8243FE3A11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0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D89DCD2A-95A1-4DA5-8756-522907E155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679"/>
          <a:stretch/>
        </p:blipFill>
        <p:spPr>
          <a:xfrm>
            <a:off x="542289" y="4203326"/>
            <a:ext cx="6156793" cy="12057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7199628-2692-44BB-8E28-9AD1CBBA08B5}"/>
              </a:ext>
            </a:extLst>
          </p:cNvPr>
          <p:cNvSpPr txBox="1">
            <a:spLocks/>
          </p:cNvSpPr>
          <p:nvPr/>
        </p:nvSpPr>
        <p:spPr>
          <a:xfrm>
            <a:off x="612000" y="468000"/>
            <a:ext cx="355267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Aesthetics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CC2FC6-93C1-40F1-B3A6-9121A836A1E2}"/>
              </a:ext>
            </a:extLst>
          </p:cNvPr>
          <p:cNvSpPr txBox="1"/>
          <p:nvPr/>
        </p:nvSpPr>
        <p:spPr>
          <a:xfrm>
            <a:off x="632460" y="1261549"/>
            <a:ext cx="10248900" cy="189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How the variables will be mapped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Inside of </a:t>
            </a:r>
            <a:r>
              <a:rPr lang="en-US" sz="2000" dirty="0" err="1">
                <a:latin typeface="Consolas" panose="020B0609020204030204" pitchFamily="49" charset="0"/>
              </a:rPr>
              <a:t>aes</a:t>
            </a:r>
            <a:r>
              <a:rPr lang="en-US" sz="2000" dirty="0">
                <a:latin typeface="Consolas" panose="020B0609020204030204" pitchFamily="49" charset="0"/>
              </a:rPr>
              <a:t>()</a:t>
            </a:r>
            <a:r>
              <a:rPr lang="en-US" sz="2000" b="1" dirty="0"/>
              <a:t> </a:t>
            </a:r>
            <a:r>
              <a:rPr lang="en-US" sz="2000" dirty="0"/>
              <a:t>command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If </a:t>
            </a:r>
            <a:r>
              <a:rPr lang="en-US" sz="2000" dirty="0" err="1">
                <a:latin typeface="Consolas" panose="020B0609020204030204" pitchFamily="49" charset="0"/>
              </a:rPr>
              <a:t>aes</a:t>
            </a:r>
            <a:r>
              <a:rPr lang="en-US" sz="2000" dirty="0">
                <a:latin typeface="Consolas" panose="020B0609020204030204" pitchFamily="49" charset="0"/>
              </a:rPr>
              <a:t>() </a:t>
            </a:r>
            <a:r>
              <a:rPr lang="en-US" sz="2000" dirty="0"/>
              <a:t>is in </a:t>
            </a:r>
            <a:r>
              <a:rPr lang="en-US" sz="2000" dirty="0" err="1">
                <a:latin typeface="Consolas" panose="020B0609020204030204" pitchFamily="49" charset="0"/>
              </a:rPr>
              <a:t>ggplot</a:t>
            </a:r>
            <a:r>
              <a:rPr lang="en-US" sz="2000" dirty="0">
                <a:latin typeface="Consolas" panose="020B0609020204030204" pitchFamily="49" charset="0"/>
              </a:rPr>
              <a:t>() </a:t>
            </a:r>
            <a:r>
              <a:rPr lang="en-US" sz="2000" dirty="0"/>
              <a:t>function, the aesthetics will be the same for all </a:t>
            </a:r>
            <a:r>
              <a:rPr lang="en-US" sz="2000" dirty="0" err="1">
                <a:latin typeface="Consolas" panose="020B0609020204030204" pitchFamily="49" charset="0"/>
              </a:rPr>
              <a:t>geom_xxx</a:t>
            </a:r>
            <a:r>
              <a:rPr lang="en-US" sz="2000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If </a:t>
            </a:r>
            <a:r>
              <a:rPr lang="en-US" sz="2000" dirty="0" err="1">
                <a:latin typeface="Consolas" panose="020B0609020204030204" pitchFamily="49" charset="0"/>
              </a:rPr>
              <a:t>aes</a:t>
            </a:r>
            <a:r>
              <a:rPr lang="en-US" sz="2000" dirty="0">
                <a:latin typeface="Consolas" panose="020B0609020204030204" pitchFamily="49" charset="0"/>
              </a:rPr>
              <a:t>() </a:t>
            </a:r>
            <a:r>
              <a:rPr lang="en-US" sz="2000" dirty="0"/>
              <a:t>is in a </a:t>
            </a:r>
            <a:r>
              <a:rPr lang="en-US" sz="2000" dirty="0" err="1">
                <a:latin typeface="Consolas" panose="020B0609020204030204" pitchFamily="49" charset="0"/>
              </a:rPr>
              <a:t>geom_xxx</a:t>
            </a:r>
            <a:r>
              <a:rPr lang="en-US" sz="2000" dirty="0">
                <a:latin typeface="Consolas" panose="020B0609020204030204" pitchFamily="49" charset="0"/>
              </a:rPr>
              <a:t>()</a:t>
            </a:r>
            <a:r>
              <a:rPr lang="en-US" sz="2000" dirty="0"/>
              <a:t>, the aesthetics will be </a:t>
            </a:r>
            <a:r>
              <a:rPr lang="en-US" sz="2000" dirty="0" err="1"/>
              <a:t>especificaly</a:t>
            </a:r>
            <a:r>
              <a:rPr lang="en-US" sz="2000" dirty="0"/>
              <a:t> for that </a:t>
            </a:r>
            <a:r>
              <a:rPr lang="en-US" sz="2000" dirty="0" err="1">
                <a:latin typeface="Consolas" panose="020B0609020204030204" pitchFamily="49" charset="0"/>
              </a:rPr>
              <a:t>geom_xxx</a:t>
            </a:r>
            <a:r>
              <a:rPr lang="en-US" sz="20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933F628-3597-4652-95DC-A7B10C4B3C71}"/>
              </a:ext>
            </a:extLst>
          </p:cNvPr>
          <p:cNvSpPr txBox="1">
            <a:spLocks/>
          </p:cNvSpPr>
          <p:nvPr/>
        </p:nvSpPr>
        <p:spPr>
          <a:xfrm>
            <a:off x="7687070" y="3672763"/>
            <a:ext cx="2763422" cy="491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Most common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5B3D8C-E4B6-4981-8F58-A2DA411253CF}"/>
              </a:ext>
            </a:extLst>
          </p:cNvPr>
          <p:cNvSpPr txBox="1"/>
          <p:nvPr/>
        </p:nvSpPr>
        <p:spPr>
          <a:xfrm>
            <a:off x="8157459" y="4018059"/>
            <a:ext cx="31049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X and y-axis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Color; fill; and alpha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Linetype</a:t>
            </a:r>
            <a:endParaRPr lang="en-US" sz="20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1D7A4D-07B1-4184-8E1C-948328C577A5}"/>
              </a:ext>
            </a:extLst>
          </p:cNvPr>
          <p:cNvCxnSpPr>
            <a:cxnSpLocks/>
          </p:cNvCxnSpPr>
          <p:nvPr/>
        </p:nvCxnSpPr>
        <p:spPr>
          <a:xfrm>
            <a:off x="2949941" y="4675887"/>
            <a:ext cx="2735839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C0ECA4-56C8-4423-8963-DB52B7F84966}"/>
              </a:ext>
            </a:extLst>
          </p:cNvPr>
          <p:cNvCxnSpPr>
            <a:cxnSpLocks/>
          </p:cNvCxnSpPr>
          <p:nvPr/>
        </p:nvCxnSpPr>
        <p:spPr>
          <a:xfrm>
            <a:off x="2949941" y="4904650"/>
            <a:ext cx="2735839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096E43-10B4-4344-97B2-0AE764E4DD78}"/>
              </a:ext>
            </a:extLst>
          </p:cNvPr>
          <p:cNvCxnSpPr>
            <a:cxnSpLocks/>
          </p:cNvCxnSpPr>
          <p:nvPr/>
        </p:nvCxnSpPr>
        <p:spPr>
          <a:xfrm>
            <a:off x="2429114" y="4009292"/>
            <a:ext cx="356038" cy="1940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picture containing icon&#10;&#10;Description automatically generated">
            <a:extLst>
              <a:ext uri="{FF2B5EF4-FFF2-40B4-BE49-F238E27FC236}">
                <a16:creationId xmlns:a16="http://schemas.microsoft.com/office/drawing/2014/main" id="{49B935E5-0B8B-459C-B553-EF0910C5F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3419CCC5-80B3-4C35-B2DC-27E76CDA8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5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7199628-2692-44BB-8E28-9AD1CBBA08B5}"/>
              </a:ext>
            </a:extLst>
          </p:cNvPr>
          <p:cNvSpPr txBox="1">
            <a:spLocks/>
          </p:cNvSpPr>
          <p:nvPr/>
        </p:nvSpPr>
        <p:spPr>
          <a:xfrm>
            <a:off x="612000" y="468000"/>
            <a:ext cx="355267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Aesthetics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53CD31-C35C-4253-BB38-AD4BE9DB5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70" y="2321798"/>
            <a:ext cx="4680000" cy="40114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9C71D7-D110-4F84-AAAD-6848786A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132" y="2321798"/>
            <a:ext cx="4680000" cy="4011428"/>
          </a:xfrm>
          <a:prstGeom prst="rect">
            <a:avLst/>
          </a:prstGeom>
        </p:spPr>
      </p:pic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38FBC3E9-6D9A-4707-A7B1-6860D8859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1F955BA-1B71-44D6-8FFF-1EB5DA9C5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15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75F8B6-DA04-4106-AE00-932CE2AFB9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1679"/>
          <a:stretch/>
        </p:blipFill>
        <p:spPr>
          <a:xfrm>
            <a:off x="756658" y="1423355"/>
            <a:ext cx="4680000" cy="9165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B9C0D7-4AF7-45A2-8C31-0C45D7D9C4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733"/>
          <a:stretch/>
        </p:blipFill>
        <p:spPr>
          <a:xfrm>
            <a:off x="6750132" y="1785671"/>
            <a:ext cx="4680000" cy="55425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36E7A7-F2E6-42D0-9AA2-B20AEFD12A24}"/>
              </a:ext>
            </a:extLst>
          </p:cNvPr>
          <p:cNvCxnSpPr>
            <a:cxnSpLocks/>
          </p:cNvCxnSpPr>
          <p:nvPr/>
        </p:nvCxnSpPr>
        <p:spPr>
          <a:xfrm>
            <a:off x="8021489" y="2321798"/>
            <a:ext cx="2237107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49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399FD14B-68D0-4606-A12F-BD9E6D74D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142" y="2301272"/>
            <a:ext cx="4680000" cy="401142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62002CC-253D-44EF-8AEC-17C18F11F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0" y="2301273"/>
            <a:ext cx="4680000" cy="401142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7199628-2692-44BB-8E28-9AD1CBBA08B5}"/>
              </a:ext>
            </a:extLst>
          </p:cNvPr>
          <p:cNvSpPr txBox="1">
            <a:spLocks/>
          </p:cNvSpPr>
          <p:nvPr/>
        </p:nvSpPr>
        <p:spPr>
          <a:xfrm>
            <a:off x="612000" y="468000"/>
            <a:ext cx="4679999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Aesthetics -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color</a:t>
            </a:r>
          </a:p>
        </p:txBody>
      </p:sp>
      <p:pic>
        <p:nvPicPr>
          <p:cNvPr id="30" name="Picture 29" descr="A picture containing icon&#10;&#10;Description automatically generated">
            <a:extLst>
              <a:ext uri="{FF2B5EF4-FFF2-40B4-BE49-F238E27FC236}">
                <a16:creationId xmlns:a16="http://schemas.microsoft.com/office/drawing/2014/main" id="{417B70F7-0B0B-48A0-832C-DC8E1BA65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854A172-668C-4338-B987-5789D98BF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16</a:t>
            </a:fld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1458253-927C-49F9-920C-ED36E68975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505"/>
          <a:stretch/>
        </p:blipFill>
        <p:spPr>
          <a:xfrm>
            <a:off x="1038860" y="1589443"/>
            <a:ext cx="4680000" cy="72452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79964A7-9EC0-454C-B514-87EBF58DA0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505"/>
          <a:stretch/>
        </p:blipFill>
        <p:spPr>
          <a:xfrm>
            <a:off x="6473142" y="1589443"/>
            <a:ext cx="4680000" cy="72452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453D47-8A6E-414B-AD36-1F0553062803}"/>
              </a:ext>
            </a:extLst>
          </p:cNvPr>
          <p:cNvCxnSpPr>
            <a:cxnSpLocks/>
          </p:cNvCxnSpPr>
          <p:nvPr/>
        </p:nvCxnSpPr>
        <p:spPr>
          <a:xfrm>
            <a:off x="2197100" y="2251411"/>
            <a:ext cx="742558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C0C657-FA7C-4D14-AC51-F4463A2874CC}"/>
              </a:ext>
            </a:extLst>
          </p:cNvPr>
          <p:cNvCxnSpPr>
            <a:cxnSpLocks/>
          </p:cNvCxnSpPr>
          <p:nvPr/>
        </p:nvCxnSpPr>
        <p:spPr>
          <a:xfrm>
            <a:off x="2570314" y="2093030"/>
            <a:ext cx="199310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5D597F-7312-4A2C-96C9-8988F23364DB}"/>
              </a:ext>
            </a:extLst>
          </p:cNvPr>
          <p:cNvCxnSpPr>
            <a:cxnSpLocks/>
          </p:cNvCxnSpPr>
          <p:nvPr/>
        </p:nvCxnSpPr>
        <p:spPr>
          <a:xfrm>
            <a:off x="8401050" y="2283023"/>
            <a:ext cx="102870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23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E2FE240-E476-4391-9234-C738068B8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30" y="2337671"/>
            <a:ext cx="4680000" cy="40114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EE526F7-A500-4328-97EB-99DA7D17E6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550"/>
          <a:stretch/>
        </p:blipFill>
        <p:spPr>
          <a:xfrm>
            <a:off x="1119860" y="1927676"/>
            <a:ext cx="4680000" cy="4290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B39C82-33B6-485E-901D-018390588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582" y="2350371"/>
            <a:ext cx="4680000" cy="401142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7199628-2692-44BB-8E28-9AD1CBBA08B5}"/>
              </a:ext>
            </a:extLst>
          </p:cNvPr>
          <p:cNvSpPr txBox="1">
            <a:spLocks/>
          </p:cNvSpPr>
          <p:nvPr/>
        </p:nvSpPr>
        <p:spPr>
          <a:xfrm>
            <a:off x="612000" y="468000"/>
            <a:ext cx="644359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Aesthetics -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Fill</a:t>
            </a:r>
          </a:p>
        </p:txBody>
      </p:sp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504E3264-79EB-4C7B-B872-C0FB4927E6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CD294EA-4B33-4BE6-A2C4-C161FDA10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17</a:t>
            </a:fld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08488C1-9C63-4EEB-9504-D8EFD29A47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1411"/>
          <a:stretch/>
        </p:blipFill>
        <p:spPr>
          <a:xfrm>
            <a:off x="5058609" y="183033"/>
            <a:ext cx="5117832" cy="133117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870F28F-0FE9-4E70-8A2F-24CEC2FD7653}"/>
              </a:ext>
            </a:extLst>
          </p:cNvPr>
          <p:cNvSpPr/>
          <p:nvPr/>
        </p:nvSpPr>
        <p:spPr>
          <a:xfrm>
            <a:off x="5143501" y="381001"/>
            <a:ext cx="1309152" cy="1148352"/>
          </a:xfrm>
          <a:prstGeom prst="roundRect">
            <a:avLst>
              <a:gd name="adj" fmla="val 6114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CF2F3B5-F48C-42E1-BD25-63703B0685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441"/>
          <a:stretch/>
        </p:blipFill>
        <p:spPr>
          <a:xfrm>
            <a:off x="6452653" y="1756500"/>
            <a:ext cx="4680000" cy="65348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8CEAB3-3028-4960-8197-425E94ED420C}"/>
              </a:ext>
            </a:extLst>
          </p:cNvPr>
          <p:cNvCxnSpPr>
            <a:cxnSpLocks/>
          </p:cNvCxnSpPr>
          <p:nvPr/>
        </p:nvCxnSpPr>
        <p:spPr>
          <a:xfrm>
            <a:off x="2048998" y="2290859"/>
            <a:ext cx="171655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53ACFD-F98A-410D-A472-3D4344495C2E}"/>
              </a:ext>
            </a:extLst>
          </p:cNvPr>
          <p:cNvCxnSpPr>
            <a:cxnSpLocks/>
          </p:cNvCxnSpPr>
          <p:nvPr/>
        </p:nvCxnSpPr>
        <p:spPr>
          <a:xfrm>
            <a:off x="2838550" y="2116386"/>
            <a:ext cx="207000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E96A95-6DA4-410B-BE24-CABDFD3DE3CD}"/>
              </a:ext>
            </a:extLst>
          </p:cNvPr>
          <p:cNvCxnSpPr>
            <a:cxnSpLocks/>
          </p:cNvCxnSpPr>
          <p:nvPr/>
        </p:nvCxnSpPr>
        <p:spPr>
          <a:xfrm>
            <a:off x="7628710" y="2337941"/>
            <a:ext cx="1913206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67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7199628-2692-44BB-8E28-9AD1CBBA08B5}"/>
              </a:ext>
            </a:extLst>
          </p:cNvPr>
          <p:cNvSpPr txBox="1">
            <a:spLocks/>
          </p:cNvSpPr>
          <p:nvPr/>
        </p:nvSpPr>
        <p:spPr>
          <a:xfrm>
            <a:off x="612000" y="468000"/>
            <a:ext cx="644359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Aesthetics –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Alpha and size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1D2B3F-C665-4638-93B2-0B42CF7C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707" y="2290271"/>
            <a:ext cx="4680000" cy="40114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362860-1563-44E1-9359-C985C3975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54" y="2290400"/>
            <a:ext cx="4680000" cy="4011429"/>
          </a:xfrm>
          <a:prstGeom prst="rect">
            <a:avLst/>
          </a:prstGeom>
        </p:spPr>
      </p:pic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2A0BD1F7-B98A-4FFE-AF94-6829160C8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6C8DAD1-F0C5-4596-8768-988826F1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18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FD6F419-A928-4E5C-AC4F-BF7982BA18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9115"/>
          <a:stretch/>
        </p:blipFill>
        <p:spPr>
          <a:xfrm>
            <a:off x="745293" y="1733550"/>
            <a:ext cx="4680000" cy="5729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2AD728B-49B6-441A-9E60-A2DFD631DC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115"/>
          <a:stretch/>
        </p:blipFill>
        <p:spPr>
          <a:xfrm>
            <a:off x="6766707" y="1733550"/>
            <a:ext cx="4680000" cy="57290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5DE3AB-1A15-47EE-B48A-888A6E0F514E}"/>
              </a:ext>
            </a:extLst>
          </p:cNvPr>
          <p:cNvCxnSpPr>
            <a:cxnSpLocks/>
          </p:cNvCxnSpPr>
          <p:nvPr/>
        </p:nvCxnSpPr>
        <p:spPr>
          <a:xfrm>
            <a:off x="1947007" y="2271832"/>
            <a:ext cx="1493521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F94645-08EF-4F9F-A7CB-F2654EC53BD2}"/>
              </a:ext>
            </a:extLst>
          </p:cNvPr>
          <p:cNvCxnSpPr>
            <a:cxnSpLocks/>
          </p:cNvCxnSpPr>
          <p:nvPr/>
        </p:nvCxnSpPr>
        <p:spPr>
          <a:xfrm>
            <a:off x="7926116" y="2259132"/>
            <a:ext cx="141380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71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ACD942-5787-48D3-B60B-43D80498E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46223"/>
            <a:ext cx="4680000" cy="401142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7199628-2692-44BB-8E28-9AD1CBBA08B5}"/>
              </a:ext>
            </a:extLst>
          </p:cNvPr>
          <p:cNvSpPr txBox="1">
            <a:spLocks/>
          </p:cNvSpPr>
          <p:nvPr/>
        </p:nvSpPr>
        <p:spPr>
          <a:xfrm>
            <a:off x="612000" y="468000"/>
            <a:ext cx="644359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Aesthetics -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shape</a:t>
            </a:r>
          </a:p>
        </p:txBody>
      </p:sp>
      <p:pic>
        <p:nvPicPr>
          <p:cNvPr id="4098" name="Picture 2" descr="r point shape">
            <a:extLst>
              <a:ext uri="{FF2B5EF4-FFF2-40B4-BE49-F238E27FC236}">
                <a16:creationId xmlns:a16="http://schemas.microsoft.com/office/drawing/2014/main" id="{50D6C558-F861-4EC6-844B-CFCA393B1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228" y="2158219"/>
            <a:ext cx="3704492" cy="370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FBA80F6A-57AE-477D-9F05-23F5D503F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A85C88-CB22-437E-BDB2-237BA9FF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19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9589AE-D9B8-448F-B54F-238460A2D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757954"/>
            <a:ext cx="4680000" cy="59461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317C1B-648C-4BF4-8145-2CC0A593990F}"/>
              </a:ext>
            </a:extLst>
          </p:cNvPr>
          <p:cNvCxnSpPr>
            <a:cxnSpLocks/>
          </p:cNvCxnSpPr>
          <p:nvPr/>
        </p:nvCxnSpPr>
        <p:spPr>
          <a:xfrm>
            <a:off x="6775259" y="2277459"/>
            <a:ext cx="2030233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67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C9A97-4B67-43BA-B8A4-F50843EB3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F41479-754F-4018-881E-18E24DAED0E9}"/>
              </a:ext>
            </a:extLst>
          </p:cNvPr>
          <p:cNvGrpSpPr/>
          <p:nvPr/>
        </p:nvGrpSpPr>
        <p:grpSpPr>
          <a:xfrm>
            <a:off x="419100" y="1812802"/>
            <a:ext cx="3041650" cy="4595248"/>
            <a:chOff x="237242" y="1504740"/>
            <a:chExt cx="3041650" cy="45952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8F1763-8EF0-4D11-9623-DA6630C6D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745" y="1504740"/>
              <a:ext cx="2669397" cy="266939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5D13C1-0F96-460D-957D-827E4C70EA40}"/>
                </a:ext>
              </a:extLst>
            </p:cNvPr>
            <p:cNvSpPr txBox="1"/>
            <p:nvPr/>
          </p:nvSpPr>
          <p:spPr>
            <a:xfrm>
              <a:off x="237242" y="4253329"/>
              <a:ext cx="3041650" cy="18466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Hadley Wickham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Chief Scientist at </a:t>
              </a:r>
              <a:r>
                <a:rPr lang="en-US" dirty="0" err="1"/>
                <a:t>Rstudio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University of Auckland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Stanford University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Rice University</a:t>
              </a:r>
            </a:p>
            <a:p>
              <a:endParaRPr lang="en-US" dirty="0"/>
            </a:p>
          </p:txBody>
        </p:sp>
      </p:grp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6BC9BB15-9387-4788-9671-D755EC387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674" y="345083"/>
            <a:ext cx="1810276" cy="20980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C78011-04D0-4B21-9DD3-53735BA66E29}"/>
              </a:ext>
            </a:extLst>
          </p:cNvPr>
          <p:cNvSpPr txBox="1"/>
          <p:nvPr/>
        </p:nvSpPr>
        <p:spPr>
          <a:xfrm>
            <a:off x="4920724" y="843756"/>
            <a:ext cx="48069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First released - July of 2007</a:t>
            </a:r>
          </a:p>
          <a:p>
            <a:r>
              <a:rPr lang="en-US" sz="3200" b="1" dirty="0"/>
              <a:t>40 version since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75C84-7D5B-4553-A692-D48846552AE4}"/>
              </a:ext>
            </a:extLst>
          </p:cNvPr>
          <p:cNvSpPr txBox="1"/>
          <p:nvPr/>
        </p:nvSpPr>
        <p:spPr>
          <a:xfrm>
            <a:off x="3954780" y="2773680"/>
            <a:ext cx="386333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Authors of current version (3.3.3)</a:t>
            </a:r>
          </a:p>
          <a:p>
            <a:r>
              <a:rPr lang="en-US" dirty="0"/>
              <a:t>Hadley Wickham</a:t>
            </a:r>
          </a:p>
          <a:p>
            <a:r>
              <a:rPr lang="en-US" dirty="0"/>
              <a:t>Winston Chang</a:t>
            </a:r>
          </a:p>
          <a:p>
            <a:r>
              <a:rPr lang="en-US" dirty="0"/>
              <a:t>Lionel Henry</a:t>
            </a:r>
          </a:p>
          <a:p>
            <a:r>
              <a:rPr lang="en-US" dirty="0"/>
              <a:t>Thomas Lin Pedersen</a:t>
            </a:r>
          </a:p>
          <a:p>
            <a:r>
              <a:rPr lang="en-US" dirty="0" err="1"/>
              <a:t>Kohske</a:t>
            </a:r>
            <a:r>
              <a:rPr lang="en-US" dirty="0"/>
              <a:t> Takahashi</a:t>
            </a:r>
          </a:p>
          <a:p>
            <a:r>
              <a:rPr lang="en-US" dirty="0"/>
              <a:t>Claus Wilke </a:t>
            </a:r>
          </a:p>
          <a:p>
            <a:r>
              <a:rPr lang="en-US" dirty="0"/>
              <a:t>Kara Woo</a:t>
            </a:r>
          </a:p>
          <a:p>
            <a:r>
              <a:rPr lang="en-US" dirty="0"/>
              <a:t>Hiroaki </a:t>
            </a:r>
            <a:r>
              <a:rPr lang="en-US" dirty="0" err="1"/>
              <a:t>Yutani</a:t>
            </a:r>
            <a:endParaRPr lang="en-US" dirty="0"/>
          </a:p>
          <a:p>
            <a:r>
              <a:rPr lang="en-US" dirty="0"/>
              <a:t>Dewey </a:t>
            </a:r>
            <a:r>
              <a:rPr lang="en-US" dirty="0" err="1"/>
              <a:t>Dunnington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61A588-973E-4C3C-B9AC-9A32C70E8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588" y="3379732"/>
            <a:ext cx="3169362" cy="295096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EAAED9B-8BD1-4211-8792-DC4A1B8D05E5}"/>
              </a:ext>
            </a:extLst>
          </p:cNvPr>
          <p:cNvSpPr txBox="1">
            <a:spLocks/>
          </p:cNvSpPr>
          <p:nvPr/>
        </p:nvSpPr>
        <p:spPr>
          <a:xfrm>
            <a:off x="612000" y="468000"/>
            <a:ext cx="6057900" cy="720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What is ggplot2</a:t>
            </a:r>
          </a:p>
        </p:txBody>
      </p:sp>
    </p:spTree>
    <p:extLst>
      <p:ext uri="{BB962C8B-B14F-4D97-AF65-F5344CB8AC3E}">
        <p14:creationId xmlns:p14="http://schemas.microsoft.com/office/powerpoint/2010/main" val="4267447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07AE2CE-E35F-4625-B850-CCC9761ED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66" y="2321256"/>
            <a:ext cx="4680000" cy="40114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82F872-B939-4184-97D2-763DD1F34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236" y="2321256"/>
            <a:ext cx="4680000" cy="401142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7199628-2692-44BB-8E28-9AD1CBBA08B5}"/>
              </a:ext>
            </a:extLst>
          </p:cNvPr>
          <p:cNvSpPr txBox="1">
            <a:spLocks/>
          </p:cNvSpPr>
          <p:nvPr/>
        </p:nvSpPr>
        <p:spPr>
          <a:xfrm>
            <a:off x="612000" y="468000"/>
            <a:ext cx="355267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Aesthetics</a:t>
            </a:r>
          </a:p>
        </p:txBody>
      </p:sp>
      <p:pic>
        <p:nvPicPr>
          <p:cNvPr id="20" name="Picture 19" descr="A picture containing icon&#10;&#10;Description automatically generated">
            <a:extLst>
              <a:ext uri="{FF2B5EF4-FFF2-40B4-BE49-F238E27FC236}">
                <a16:creationId xmlns:a16="http://schemas.microsoft.com/office/drawing/2014/main" id="{818CC896-D8D7-44E9-914F-14EF50EDA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FCED027-7EC1-44FF-BD31-77DC080ED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20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D15D1B-EEE9-4C8E-A31A-7A33F27869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071"/>
          <a:stretch/>
        </p:blipFill>
        <p:spPr>
          <a:xfrm>
            <a:off x="737766" y="1752308"/>
            <a:ext cx="4680000" cy="6287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EA53E0A-2378-4C21-B3FB-A0D8476343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071"/>
          <a:stretch/>
        </p:blipFill>
        <p:spPr>
          <a:xfrm>
            <a:off x="6771889" y="1752307"/>
            <a:ext cx="4680000" cy="62878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461168-7FA2-426A-B431-79B3997C4EDB}"/>
              </a:ext>
            </a:extLst>
          </p:cNvPr>
          <p:cNvCxnSpPr>
            <a:cxnSpLocks/>
          </p:cNvCxnSpPr>
          <p:nvPr/>
        </p:nvCxnSpPr>
        <p:spPr>
          <a:xfrm>
            <a:off x="1858187" y="2306906"/>
            <a:ext cx="2126567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45293B-03B9-40D2-8BF8-52DA599191D4}"/>
              </a:ext>
            </a:extLst>
          </p:cNvPr>
          <p:cNvCxnSpPr>
            <a:cxnSpLocks/>
          </p:cNvCxnSpPr>
          <p:nvPr/>
        </p:nvCxnSpPr>
        <p:spPr>
          <a:xfrm>
            <a:off x="7940842" y="2230706"/>
            <a:ext cx="2036853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BA4E25-611F-4CC0-947C-19A63C5BA38F}"/>
              </a:ext>
            </a:extLst>
          </p:cNvPr>
          <p:cNvCxnSpPr>
            <a:cxnSpLocks/>
          </p:cNvCxnSpPr>
          <p:nvPr/>
        </p:nvCxnSpPr>
        <p:spPr>
          <a:xfrm flipH="1" flipV="1">
            <a:off x="4973162" y="2117072"/>
            <a:ext cx="264025" cy="254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58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420788-5D2B-4036-BE7B-29A99037D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742" y="2339214"/>
            <a:ext cx="4680000" cy="401142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7199628-2692-44BB-8E28-9AD1CBBA08B5}"/>
              </a:ext>
            </a:extLst>
          </p:cNvPr>
          <p:cNvSpPr txBox="1">
            <a:spLocks/>
          </p:cNvSpPr>
          <p:nvPr/>
        </p:nvSpPr>
        <p:spPr>
          <a:xfrm>
            <a:off x="612000" y="468000"/>
            <a:ext cx="355267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Aesthetics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82070-8244-450B-B13B-7DEC3C4FB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58" y="2339214"/>
            <a:ext cx="4680000" cy="4011428"/>
          </a:xfrm>
          <a:prstGeom prst="rect">
            <a:avLst/>
          </a:prstGeom>
        </p:spPr>
      </p:pic>
      <p:pic>
        <p:nvPicPr>
          <p:cNvPr id="20" name="Picture 19" descr="A picture containing icon&#10;&#10;Description automatically generated">
            <a:extLst>
              <a:ext uri="{FF2B5EF4-FFF2-40B4-BE49-F238E27FC236}">
                <a16:creationId xmlns:a16="http://schemas.microsoft.com/office/drawing/2014/main" id="{1B0E3CA3-EFC6-4DB1-8E09-31ACA62C9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E9CBEED-39EA-4AAF-B89B-094F7B3EA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21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9F4A53F-A3F8-4A49-A78E-E9B3A6D836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585"/>
          <a:stretch/>
        </p:blipFill>
        <p:spPr>
          <a:xfrm>
            <a:off x="786258" y="1847774"/>
            <a:ext cx="4680000" cy="501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02FC0F-6DE1-46FC-9287-4266AF7E9C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845" b="8730"/>
          <a:stretch/>
        </p:blipFill>
        <p:spPr>
          <a:xfrm>
            <a:off x="6725742" y="1644148"/>
            <a:ext cx="4680000" cy="70491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986A19-7BBB-4987-ABCB-B2DEEF6AC0F4}"/>
              </a:ext>
            </a:extLst>
          </p:cNvPr>
          <p:cNvCxnSpPr>
            <a:cxnSpLocks/>
          </p:cNvCxnSpPr>
          <p:nvPr/>
        </p:nvCxnSpPr>
        <p:spPr>
          <a:xfrm>
            <a:off x="1877946" y="2209391"/>
            <a:ext cx="1709224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468E45-63A8-4EDF-81EC-9F24B84C1322}"/>
              </a:ext>
            </a:extLst>
          </p:cNvPr>
          <p:cNvCxnSpPr>
            <a:cxnSpLocks/>
          </p:cNvCxnSpPr>
          <p:nvPr/>
        </p:nvCxnSpPr>
        <p:spPr>
          <a:xfrm>
            <a:off x="7842441" y="2140120"/>
            <a:ext cx="1746948" cy="1847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29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D6DC7B9-8EC5-4FD9-AEE2-7550DF238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791" y="2450802"/>
            <a:ext cx="4680000" cy="401142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7199628-2692-44BB-8E28-9AD1CBBA08B5}"/>
              </a:ext>
            </a:extLst>
          </p:cNvPr>
          <p:cNvSpPr txBox="1">
            <a:spLocks/>
          </p:cNvSpPr>
          <p:nvPr/>
        </p:nvSpPr>
        <p:spPr>
          <a:xfrm>
            <a:off x="612000" y="468000"/>
            <a:ext cx="355267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Scales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5948DE9-C4AE-4C16-984A-FB28FB2FAC2E}"/>
              </a:ext>
            </a:extLst>
          </p:cNvPr>
          <p:cNvSpPr txBox="1">
            <a:spLocks/>
          </p:cNvSpPr>
          <p:nvPr/>
        </p:nvSpPr>
        <p:spPr>
          <a:xfrm>
            <a:off x="505307" y="2204911"/>
            <a:ext cx="3296671" cy="491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Most common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38244-1529-44E9-B7CF-259BF5CC5DAD}"/>
              </a:ext>
            </a:extLst>
          </p:cNvPr>
          <p:cNvSpPr txBox="1"/>
          <p:nvPr/>
        </p:nvSpPr>
        <p:spPr>
          <a:xfrm>
            <a:off x="1145865" y="2644034"/>
            <a:ext cx="34948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scale_*_continuous()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scale_*_discrete()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scale_*_manual()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scale_*_date()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scale_*_reverse()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scale_*_log10()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scale_*_gradient2()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82514-ED8C-48DC-B0CD-B8027603BEF5}"/>
              </a:ext>
            </a:extLst>
          </p:cNvPr>
          <p:cNvSpPr txBox="1"/>
          <p:nvPr/>
        </p:nvSpPr>
        <p:spPr>
          <a:xfrm>
            <a:off x="505307" y="1416242"/>
            <a:ext cx="6253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alibri" panose="020F0502020204030204" pitchFamily="34" charset="0"/>
              <a:buChar char="→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Control aesthetics mapping</a:t>
            </a:r>
          </a:p>
        </p:txBody>
      </p:sp>
      <p:pic>
        <p:nvPicPr>
          <p:cNvPr id="17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7241FAEC-A269-48FD-B7CE-269252639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11D7FE3-B10B-4F43-B9F6-D36A7150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22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0379BE-EAF5-4AC5-BA0A-3196A4207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441" y="1106778"/>
            <a:ext cx="4680000" cy="136880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468E45-63A8-4EDF-81EC-9F24B84C1322}"/>
              </a:ext>
            </a:extLst>
          </p:cNvPr>
          <p:cNvCxnSpPr>
            <a:cxnSpLocks/>
          </p:cNvCxnSpPr>
          <p:nvPr/>
        </p:nvCxnSpPr>
        <p:spPr>
          <a:xfrm>
            <a:off x="6630697" y="2092455"/>
            <a:ext cx="1269544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51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C81E014-8E7B-4694-823C-9F4FB7EF1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313" y="2306316"/>
            <a:ext cx="4680000" cy="401142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7199628-2692-44BB-8E28-9AD1CBBA08B5}"/>
              </a:ext>
            </a:extLst>
          </p:cNvPr>
          <p:cNvSpPr txBox="1">
            <a:spLocks/>
          </p:cNvSpPr>
          <p:nvPr/>
        </p:nvSpPr>
        <p:spPr>
          <a:xfrm>
            <a:off x="612000" y="468000"/>
            <a:ext cx="355267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Scales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15499A-A02B-40E7-A48D-5CC849FA5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977" y="2163426"/>
            <a:ext cx="1201711" cy="32566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958886-EFBB-4F0C-B14A-C0D6C9F40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604" y="2140260"/>
            <a:ext cx="963583" cy="3279800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5AFFFCF0-CBFA-43C9-B940-5D75AC9A7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260" y="3093834"/>
            <a:ext cx="2387667" cy="243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23249A-1FCF-4B5B-B2E6-E340EA9E2A80}"/>
              </a:ext>
            </a:extLst>
          </p:cNvPr>
          <p:cNvSpPr txBox="1"/>
          <p:nvPr/>
        </p:nvSpPr>
        <p:spPr>
          <a:xfrm>
            <a:off x="9243013" y="2340970"/>
            <a:ext cx="2584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#</a:t>
            </a:r>
            <a:r>
              <a:rPr lang="en-US" sz="3600" b="1" dirty="0">
                <a:solidFill>
                  <a:srgbClr val="FF0000"/>
                </a:solidFill>
              </a:rPr>
              <a:t>RR</a:t>
            </a:r>
            <a:r>
              <a:rPr lang="en-US" sz="3600" b="1" dirty="0">
                <a:solidFill>
                  <a:srgbClr val="00FF00"/>
                </a:solidFill>
              </a:rPr>
              <a:t>GG</a:t>
            </a:r>
            <a:r>
              <a:rPr lang="en-US" sz="3600" b="1" dirty="0">
                <a:solidFill>
                  <a:srgbClr val="0000FF"/>
                </a:solidFill>
              </a:rPr>
              <a:t>BB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AA</a:t>
            </a:r>
          </a:p>
        </p:txBody>
      </p:sp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42825A31-A656-4508-87DC-A23CE6532B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B6E5809-7956-4156-AA28-F95DAEA0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23</a:t>
            </a:fld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03D0EEB-AFFF-4663-B8DB-D95F35068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814" y="1741130"/>
            <a:ext cx="4680000" cy="59984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468E45-63A8-4EDF-81EC-9F24B84C1322}"/>
              </a:ext>
            </a:extLst>
          </p:cNvPr>
          <p:cNvCxnSpPr>
            <a:cxnSpLocks/>
          </p:cNvCxnSpPr>
          <p:nvPr/>
        </p:nvCxnSpPr>
        <p:spPr>
          <a:xfrm>
            <a:off x="2603389" y="2211283"/>
            <a:ext cx="292164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76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8584A6-DE40-4E0C-B88C-1AD949DC1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64" y="2309270"/>
            <a:ext cx="4680000" cy="40114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F35805-2EDB-4D56-8DF8-517F992DF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64" y="1771002"/>
            <a:ext cx="4680000" cy="5571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7199628-2692-44BB-8E28-9AD1CBBA08B5}"/>
              </a:ext>
            </a:extLst>
          </p:cNvPr>
          <p:cNvSpPr txBox="1">
            <a:spLocks/>
          </p:cNvSpPr>
          <p:nvPr/>
        </p:nvSpPr>
        <p:spPr>
          <a:xfrm>
            <a:off x="612000" y="468000"/>
            <a:ext cx="355267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Scales</a:t>
            </a:r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E55AD045-AECD-4217-BE0F-5C8988EF6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286" y="120651"/>
            <a:ext cx="1143745" cy="13255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F9F873-877A-44E1-8337-5111E90167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5"/>
          <a:stretch/>
        </p:blipFill>
        <p:spPr>
          <a:xfrm>
            <a:off x="5878286" y="2328145"/>
            <a:ext cx="5939270" cy="3816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DC54B1-50AC-4D51-AC43-B8694452FDB9}"/>
              </a:ext>
            </a:extLst>
          </p:cNvPr>
          <p:cNvSpPr txBox="1"/>
          <p:nvPr/>
        </p:nvSpPr>
        <p:spPr>
          <a:xfrm>
            <a:off x="5878286" y="1866480"/>
            <a:ext cx="28188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colorbrewer2.org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94D381E-AB06-4F99-B134-9E39F1BA5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b="1" smtClean="0">
                <a:solidFill>
                  <a:schemeClr val="tx1"/>
                </a:solidFill>
              </a:rPr>
              <a:t>24</a:t>
            </a:fld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468E45-63A8-4EDF-81EC-9F24B84C1322}"/>
              </a:ext>
            </a:extLst>
          </p:cNvPr>
          <p:cNvCxnSpPr>
            <a:cxnSpLocks/>
          </p:cNvCxnSpPr>
          <p:nvPr/>
        </p:nvCxnSpPr>
        <p:spPr>
          <a:xfrm>
            <a:off x="1655058" y="2199075"/>
            <a:ext cx="164382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78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7199628-2692-44BB-8E28-9AD1CBBA08B5}"/>
              </a:ext>
            </a:extLst>
          </p:cNvPr>
          <p:cNvSpPr txBox="1">
            <a:spLocks/>
          </p:cNvSpPr>
          <p:nvPr/>
        </p:nvSpPr>
        <p:spPr>
          <a:xfrm>
            <a:off x="612000" y="468000"/>
            <a:ext cx="355267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Scales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2A1EF1-BEB8-495F-B1C5-17D3A6C19877}"/>
              </a:ext>
            </a:extLst>
          </p:cNvPr>
          <p:cNvGrpSpPr/>
          <p:nvPr/>
        </p:nvGrpSpPr>
        <p:grpSpPr>
          <a:xfrm>
            <a:off x="8292158" y="2526552"/>
            <a:ext cx="3240000" cy="2726386"/>
            <a:chOff x="7555830" y="2500498"/>
            <a:chExt cx="3240000" cy="2726386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B3AC5ABD-BD5E-4E26-8499-9154410F3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830" y="3067973"/>
              <a:ext cx="3240000" cy="2158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639EF11-62EB-4890-AE26-F8B7393434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75" t="5296" r="1358" b="62264"/>
            <a:stretch/>
          </p:blipFill>
          <p:spPr>
            <a:xfrm>
              <a:off x="7555830" y="2500498"/>
              <a:ext cx="3240000" cy="56747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4AF69B2-E8F8-4B52-A678-9B11390126A9}"/>
              </a:ext>
            </a:extLst>
          </p:cNvPr>
          <p:cNvSpPr txBox="1"/>
          <p:nvPr/>
        </p:nvSpPr>
        <p:spPr>
          <a:xfrm>
            <a:off x="664626" y="1719443"/>
            <a:ext cx="34883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ggsci</a:t>
            </a:r>
            <a:r>
              <a:rPr lang="en-US" sz="2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package</a:t>
            </a:r>
            <a:endParaRPr lang="en-US" sz="2500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13DCCB-6F20-4FDA-817E-EDE327E607CA}"/>
              </a:ext>
            </a:extLst>
          </p:cNvPr>
          <p:cNvSpPr txBox="1"/>
          <p:nvPr/>
        </p:nvSpPr>
        <p:spPr>
          <a:xfrm>
            <a:off x="8197330" y="2003556"/>
            <a:ext cx="34296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inauguration</a:t>
            </a:r>
            <a:r>
              <a:rPr lang="en-US" sz="2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package</a:t>
            </a:r>
            <a:endParaRPr lang="en-US" sz="2500" b="1" dirty="0">
              <a:solidFill>
                <a:schemeClr val="accent6"/>
              </a:solidFill>
            </a:endParaRPr>
          </a:p>
        </p:txBody>
      </p:sp>
      <p:pic>
        <p:nvPicPr>
          <p:cNvPr id="10250" name="Picture 10" descr="Bernie Sanders in a face mask jacket and mittens sitting on a folding chair - Template Transparent PNG">
            <a:extLst>
              <a:ext uri="{FF2B5EF4-FFF2-40B4-BE49-F238E27FC236}">
                <a16:creationId xmlns:a16="http://schemas.microsoft.com/office/drawing/2014/main" id="{0D8B06EE-E4BB-4764-889B-9C196B981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6261" y="4303121"/>
            <a:ext cx="1391793" cy="26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A5B71F8A-CD9A-4F81-983E-4A9214BD0F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3D470C84-4870-4D16-8F81-42C696AC2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25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80019A4-5254-4E77-9A30-D4E28491562F}"/>
              </a:ext>
            </a:extLst>
          </p:cNvPr>
          <p:cNvGrpSpPr/>
          <p:nvPr/>
        </p:nvGrpSpPr>
        <p:grpSpPr>
          <a:xfrm>
            <a:off x="4476000" y="2202585"/>
            <a:ext cx="3240000" cy="3075731"/>
            <a:chOff x="4476000" y="2202585"/>
            <a:chExt cx="3240000" cy="30757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D23C64A-DA42-4879-9292-40E5F52E9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76000" y="2501174"/>
              <a:ext cx="3240000" cy="277714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DD8108F-1A72-4E57-B0A2-DF0A9D06F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1667" r="31736" b="44511"/>
            <a:stretch/>
          </p:blipFill>
          <p:spPr>
            <a:xfrm>
              <a:off x="4476000" y="2202585"/>
              <a:ext cx="3240000" cy="31675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134F15C-D15E-41BA-9575-42F13BB55897}"/>
              </a:ext>
            </a:extLst>
          </p:cNvPr>
          <p:cNvGrpSpPr/>
          <p:nvPr/>
        </p:nvGrpSpPr>
        <p:grpSpPr>
          <a:xfrm>
            <a:off x="659842" y="2207965"/>
            <a:ext cx="3240000" cy="3070354"/>
            <a:chOff x="659842" y="2207965"/>
            <a:chExt cx="3240000" cy="30703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61509E6-C4AF-49D8-AFE6-9E44560B0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9842" y="2501177"/>
              <a:ext cx="3240000" cy="277714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7DA1B20-E2C1-4C81-B7E1-B992213A2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1736" b="76179"/>
            <a:stretch/>
          </p:blipFill>
          <p:spPr>
            <a:xfrm>
              <a:off x="659842" y="2207965"/>
              <a:ext cx="3240000" cy="3167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408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6A2D07A-2DFE-4A87-81ED-5908E4DC1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220" y="2213761"/>
            <a:ext cx="4680000" cy="401142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7199628-2692-44BB-8E28-9AD1CBBA08B5}"/>
              </a:ext>
            </a:extLst>
          </p:cNvPr>
          <p:cNvSpPr txBox="1">
            <a:spLocks/>
          </p:cNvSpPr>
          <p:nvPr/>
        </p:nvSpPr>
        <p:spPr>
          <a:xfrm>
            <a:off x="612000" y="468000"/>
            <a:ext cx="355267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Scales</a:t>
            </a:r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E55AD045-AECD-4217-BE0F-5C8988EF6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pic>
        <p:nvPicPr>
          <p:cNvPr id="24578" name="Picture 2" descr="plot of chunk line_types">
            <a:extLst>
              <a:ext uri="{FF2B5EF4-FFF2-40B4-BE49-F238E27FC236}">
                <a16:creationId xmlns:a16="http://schemas.microsoft.com/office/drawing/2014/main" id="{8D4EDC71-27F0-4199-BC2F-5731060577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" t="2400" r="1719" b="4000"/>
          <a:stretch/>
        </p:blipFill>
        <p:spPr bwMode="auto">
          <a:xfrm>
            <a:off x="1554479" y="1423355"/>
            <a:ext cx="3194539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Image">
            <a:extLst>
              <a:ext uri="{FF2B5EF4-FFF2-40B4-BE49-F238E27FC236}">
                <a16:creationId xmlns:a16="http://schemas.microsoft.com/office/drawing/2014/main" id="{5941F9AC-0BFD-47EC-A68E-E0B698F6D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603"/>
          <a:stretch/>
        </p:blipFill>
        <p:spPr bwMode="auto">
          <a:xfrm>
            <a:off x="1069460" y="3396935"/>
            <a:ext cx="3679558" cy="265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33E40C-0757-4A3F-AE50-33C16E86FB10}"/>
              </a:ext>
            </a:extLst>
          </p:cNvPr>
          <p:cNvSpPr txBox="1"/>
          <p:nvPr/>
        </p:nvSpPr>
        <p:spPr>
          <a:xfrm>
            <a:off x="3954780" y="5721355"/>
            <a:ext cx="10058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bg2">
                    <a:lumMod val="75000"/>
                  </a:schemeClr>
                </a:solidFill>
                <a:effectLst/>
              </a:rPr>
              <a:t>@CedScherer</a:t>
            </a:r>
            <a:endParaRPr lang="en-US" sz="105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C050957-0BB9-4C60-8D7B-CD3E5FB6D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26</a:t>
            </a:fld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4B73AC2-318D-4197-B56F-5F5479986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220" y="1577530"/>
            <a:ext cx="4680000" cy="64893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41425DA-B63E-48E6-9553-2700C743265C}"/>
              </a:ext>
            </a:extLst>
          </p:cNvPr>
          <p:cNvCxnSpPr>
            <a:cxnSpLocks/>
          </p:cNvCxnSpPr>
          <p:nvPr/>
        </p:nvCxnSpPr>
        <p:spPr>
          <a:xfrm>
            <a:off x="6465597" y="2133095"/>
            <a:ext cx="4159223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7636D4-47EF-42DC-BF55-5ADBA4727C1C}"/>
              </a:ext>
            </a:extLst>
          </p:cNvPr>
          <p:cNvCxnSpPr>
            <a:cxnSpLocks/>
          </p:cNvCxnSpPr>
          <p:nvPr/>
        </p:nvCxnSpPr>
        <p:spPr>
          <a:xfrm>
            <a:off x="6013450" y="1901995"/>
            <a:ext cx="38229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96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7199628-2692-44BB-8E28-9AD1CBBA08B5}"/>
              </a:ext>
            </a:extLst>
          </p:cNvPr>
          <p:cNvSpPr txBox="1">
            <a:spLocks/>
          </p:cNvSpPr>
          <p:nvPr/>
        </p:nvSpPr>
        <p:spPr>
          <a:xfrm>
            <a:off x="612000" y="468000"/>
            <a:ext cx="355267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Facets</a:t>
            </a:r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E55AD045-AECD-4217-BE0F-5C8988EF6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E4E689-A23E-4E9D-85E3-97B9B8B9918A}"/>
              </a:ext>
            </a:extLst>
          </p:cNvPr>
          <p:cNvSpPr txBox="1"/>
          <p:nvPr/>
        </p:nvSpPr>
        <p:spPr>
          <a:xfrm>
            <a:off x="3213337" y="225802"/>
            <a:ext cx="56017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What if we want the same plot with severity side-by-side?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711653-99A8-43C7-BF47-C40848A3117D}"/>
              </a:ext>
            </a:extLst>
          </p:cNvPr>
          <p:cNvSpPr txBox="1"/>
          <p:nvPr/>
        </p:nvSpPr>
        <p:spPr>
          <a:xfrm>
            <a:off x="254211" y="1762669"/>
            <a:ext cx="2336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Prepare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BAD52-895D-4D28-8F12-894D4ECF7A9A}"/>
              </a:ext>
            </a:extLst>
          </p:cNvPr>
          <p:cNvSpPr txBox="1"/>
          <p:nvPr/>
        </p:nvSpPr>
        <p:spPr>
          <a:xfrm>
            <a:off x="6496869" y="1431130"/>
            <a:ext cx="31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Prepare a base plot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63EC23-ED74-4DF2-BE53-42F5A726D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069" y="3211936"/>
            <a:ext cx="3960000" cy="339428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6E5A557-429D-4FB3-AFB6-AD25F0023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27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D8C6CB-95DA-4B94-8779-E29CDB1233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"/>
          <a:stretch/>
        </p:blipFill>
        <p:spPr>
          <a:xfrm>
            <a:off x="209550" y="2182005"/>
            <a:ext cx="5760000" cy="15708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0DFBFE-32BB-4471-A6CE-01854C842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211" y="4008566"/>
            <a:ext cx="4927600" cy="12465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DAAE59-AFF6-4C22-ACD5-A5D1D2F12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550" y="5267790"/>
            <a:ext cx="5760000" cy="14536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AAFE0B-41B6-4368-BAA9-E3B8B7B2BC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3069" y="1862554"/>
            <a:ext cx="3960000" cy="135999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41E70C-2B70-449A-8921-B64411901AE6}"/>
              </a:ext>
            </a:extLst>
          </p:cNvPr>
          <p:cNvCxnSpPr>
            <a:cxnSpLocks/>
          </p:cNvCxnSpPr>
          <p:nvPr/>
        </p:nvCxnSpPr>
        <p:spPr>
          <a:xfrm>
            <a:off x="5270500" y="2182005"/>
            <a:ext cx="0" cy="2966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AD87F5-B8A9-46EB-A3D5-1DE27DF7F531}"/>
              </a:ext>
            </a:extLst>
          </p:cNvPr>
          <p:cNvCxnSpPr>
            <a:cxnSpLocks/>
          </p:cNvCxnSpPr>
          <p:nvPr/>
        </p:nvCxnSpPr>
        <p:spPr>
          <a:xfrm>
            <a:off x="5740400" y="2182005"/>
            <a:ext cx="0" cy="2966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F76B44-9250-4542-A431-9BF42A983B63}"/>
              </a:ext>
            </a:extLst>
          </p:cNvPr>
          <p:cNvCxnSpPr>
            <a:cxnSpLocks/>
          </p:cNvCxnSpPr>
          <p:nvPr/>
        </p:nvCxnSpPr>
        <p:spPr>
          <a:xfrm>
            <a:off x="5048250" y="5267790"/>
            <a:ext cx="0" cy="2966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CF5E7D-2CF0-4680-AFFE-02C710F78929}"/>
              </a:ext>
            </a:extLst>
          </p:cNvPr>
          <p:cNvCxnSpPr>
            <a:cxnSpLocks/>
          </p:cNvCxnSpPr>
          <p:nvPr/>
        </p:nvCxnSpPr>
        <p:spPr>
          <a:xfrm>
            <a:off x="5740400" y="5267790"/>
            <a:ext cx="0" cy="2966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14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7199628-2692-44BB-8E28-9AD1CBBA08B5}"/>
              </a:ext>
            </a:extLst>
          </p:cNvPr>
          <p:cNvSpPr txBox="1">
            <a:spLocks/>
          </p:cNvSpPr>
          <p:nvPr/>
        </p:nvSpPr>
        <p:spPr>
          <a:xfrm>
            <a:off x="612000" y="468000"/>
            <a:ext cx="355267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Facets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C966D-B15B-4E6D-98F7-EBDB41C21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610" y="1350910"/>
            <a:ext cx="3960000" cy="5005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668FC9-9E97-4EF0-B779-F289B26D8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1"/>
          <a:stretch/>
        </p:blipFill>
        <p:spPr>
          <a:xfrm>
            <a:off x="320039" y="2583180"/>
            <a:ext cx="6539121" cy="290232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747CB2-C777-4F88-93EC-334C34251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28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613BCF-970F-42E3-90F7-5C84D6686F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249"/>
          <a:stretch/>
        </p:blipFill>
        <p:spPr>
          <a:xfrm>
            <a:off x="632460" y="2203765"/>
            <a:ext cx="3960000" cy="3719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0EC347-53E5-40BA-965B-7150102C7A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250"/>
          <a:stretch/>
        </p:blipFill>
        <p:spPr>
          <a:xfrm>
            <a:off x="7030610" y="1043126"/>
            <a:ext cx="3960000" cy="371978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E55AD045-AECD-4217-BE0F-5C8988EF6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0282C0-ED31-4C49-A9C1-3BF7787DF014}"/>
              </a:ext>
            </a:extLst>
          </p:cNvPr>
          <p:cNvCxnSpPr>
            <a:cxnSpLocks/>
          </p:cNvCxnSpPr>
          <p:nvPr/>
        </p:nvCxnSpPr>
        <p:spPr>
          <a:xfrm>
            <a:off x="9886950" y="1303020"/>
            <a:ext cx="88265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40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43113F-E19B-436F-B2D7-4900529FA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245" y="1423355"/>
            <a:ext cx="7593511" cy="53154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7199628-2692-44BB-8E28-9AD1CBBA08B5}"/>
              </a:ext>
            </a:extLst>
          </p:cNvPr>
          <p:cNvSpPr txBox="1">
            <a:spLocks/>
          </p:cNvSpPr>
          <p:nvPr/>
        </p:nvSpPr>
        <p:spPr>
          <a:xfrm>
            <a:off x="612000" y="468000"/>
            <a:ext cx="355267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Facets</a:t>
            </a:r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E55AD045-AECD-4217-BE0F-5C8988EF6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C758D-B032-4DB6-BBF1-116D48620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B838E8-206B-4DF1-A839-5EF4672268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13" r="16494" b="57270"/>
          <a:stretch/>
        </p:blipFill>
        <p:spPr>
          <a:xfrm>
            <a:off x="2654988" y="1159667"/>
            <a:ext cx="3675234" cy="28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28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1A45A1-C1BF-4F75-B163-4B035B4757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759"/>
          <a:stretch/>
        </p:blipFill>
        <p:spPr>
          <a:xfrm>
            <a:off x="6210495" y="1556484"/>
            <a:ext cx="5280660" cy="466673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732FFEC-1890-4CC7-94FB-794889DB034E}"/>
              </a:ext>
            </a:extLst>
          </p:cNvPr>
          <p:cNvGrpSpPr/>
          <p:nvPr/>
        </p:nvGrpSpPr>
        <p:grpSpPr>
          <a:xfrm>
            <a:off x="598508" y="3128815"/>
            <a:ext cx="5160472" cy="1895048"/>
            <a:chOff x="728930" y="3857650"/>
            <a:chExt cx="5160472" cy="1895048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2F5FDC26-A520-4A02-92FE-3F796818BBCA}"/>
                </a:ext>
              </a:extLst>
            </p:cNvPr>
            <p:cNvSpPr/>
            <p:nvPr/>
          </p:nvSpPr>
          <p:spPr>
            <a:xfrm>
              <a:off x="2740674" y="4369070"/>
              <a:ext cx="1136984" cy="499237"/>
            </a:xfrm>
            <a:prstGeom prst="rightArrow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D0F3CC2-704D-40F6-8DD1-6A73EDCB4BF3}"/>
                </a:ext>
              </a:extLst>
            </p:cNvPr>
            <p:cNvGrpSpPr/>
            <p:nvPr/>
          </p:nvGrpSpPr>
          <p:grpSpPr>
            <a:xfrm>
              <a:off x="728930" y="3857650"/>
              <a:ext cx="1800000" cy="1851738"/>
              <a:chOff x="728930" y="3857650"/>
              <a:chExt cx="1800000" cy="1851738"/>
            </a:xfrm>
          </p:grpSpPr>
          <p:grpSp>
            <p:nvGrpSpPr>
              <p:cNvPr id="12" name="Graphic 4" descr="Daily calendar with solid fill">
                <a:extLst>
                  <a:ext uri="{FF2B5EF4-FFF2-40B4-BE49-F238E27FC236}">
                    <a16:creationId xmlns:a16="http://schemas.microsoft.com/office/drawing/2014/main" id="{F705C046-9CAC-4E20-9027-9019D3567825}"/>
                  </a:ext>
                </a:extLst>
              </p:cNvPr>
              <p:cNvGrpSpPr/>
              <p:nvPr/>
            </p:nvGrpSpPr>
            <p:grpSpPr>
              <a:xfrm>
                <a:off x="1149197" y="3857650"/>
                <a:ext cx="959466" cy="959466"/>
                <a:chOff x="385192" y="3749366"/>
                <a:chExt cx="959466" cy="959466"/>
              </a:xfrm>
              <a:solidFill>
                <a:srgbClr val="000000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000EBCB6-FFA0-45A2-A027-60404CED47C3}"/>
                    </a:ext>
                  </a:extLst>
                </p:cNvPr>
                <p:cNvSpPr/>
                <p:nvPr/>
              </p:nvSpPr>
              <p:spPr>
                <a:xfrm>
                  <a:off x="554509" y="3749366"/>
                  <a:ext cx="84658" cy="169317"/>
                </a:xfrm>
                <a:custGeom>
                  <a:avLst/>
                  <a:gdLst>
                    <a:gd name="connsiteX0" fmla="*/ 42329 w 84658"/>
                    <a:gd name="connsiteY0" fmla="*/ 169318 h 169317"/>
                    <a:gd name="connsiteX1" fmla="*/ 84659 w 84658"/>
                    <a:gd name="connsiteY1" fmla="*/ 126988 h 169317"/>
                    <a:gd name="connsiteX2" fmla="*/ 84659 w 84658"/>
                    <a:gd name="connsiteY2" fmla="*/ 42329 h 169317"/>
                    <a:gd name="connsiteX3" fmla="*/ 42329 w 84658"/>
                    <a:gd name="connsiteY3" fmla="*/ 0 h 169317"/>
                    <a:gd name="connsiteX4" fmla="*/ 0 w 84658"/>
                    <a:gd name="connsiteY4" fmla="*/ 42329 h 169317"/>
                    <a:gd name="connsiteX5" fmla="*/ 0 w 84658"/>
                    <a:gd name="connsiteY5" fmla="*/ 126988 h 169317"/>
                    <a:gd name="connsiteX6" fmla="*/ 42329 w 84658"/>
                    <a:gd name="connsiteY6" fmla="*/ 169318 h 169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658" h="169317">
                      <a:moveTo>
                        <a:pt x="42329" y="169318"/>
                      </a:moveTo>
                      <a:cubicBezTo>
                        <a:pt x="66316" y="169318"/>
                        <a:pt x="84659" y="150975"/>
                        <a:pt x="84659" y="126988"/>
                      </a:cubicBezTo>
                      <a:lnTo>
                        <a:pt x="84659" y="42329"/>
                      </a:lnTo>
                      <a:cubicBezTo>
                        <a:pt x="84659" y="18343"/>
                        <a:pt x="66316" y="0"/>
                        <a:pt x="42329" y="0"/>
                      </a:cubicBezTo>
                      <a:cubicBezTo>
                        <a:pt x="18343" y="0"/>
                        <a:pt x="0" y="18343"/>
                        <a:pt x="0" y="42329"/>
                      </a:cubicBezTo>
                      <a:lnTo>
                        <a:pt x="0" y="126988"/>
                      </a:lnTo>
                      <a:cubicBezTo>
                        <a:pt x="0" y="150975"/>
                        <a:pt x="18343" y="169318"/>
                        <a:pt x="42329" y="1693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4DDEC226-6165-4F46-9996-0C90FF9F21C1}"/>
                    </a:ext>
                  </a:extLst>
                </p:cNvPr>
                <p:cNvSpPr/>
                <p:nvPr/>
              </p:nvSpPr>
              <p:spPr>
                <a:xfrm>
                  <a:off x="385192" y="4088001"/>
                  <a:ext cx="959466" cy="620831"/>
                </a:xfrm>
                <a:custGeom>
                  <a:avLst/>
                  <a:gdLst>
                    <a:gd name="connsiteX0" fmla="*/ 84659 w 959466"/>
                    <a:gd name="connsiteY0" fmla="*/ 423294 h 620831"/>
                    <a:gd name="connsiteX1" fmla="*/ 310416 w 959466"/>
                    <a:gd name="connsiteY1" fmla="*/ 423294 h 620831"/>
                    <a:gd name="connsiteX2" fmla="*/ 310416 w 959466"/>
                    <a:gd name="connsiteY2" fmla="*/ 536173 h 620831"/>
                    <a:gd name="connsiteX3" fmla="*/ 84659 w 959466"/>
                    <a:gd name="connsiteY3" fmla="*/ 536173 h 620831"/>
                    <a:gd name="connsiteX4" fmla="*/ 84659 w 959466"/>
                    <a:gd name="connsiteY4" fmla="*/ 423294 h 620831"/>
                    <a:gd name="connsiteX5" fmla="*/ 84659 w 959466"/>
                    <a:gd name="connsiteY5" fmla="*/ 253976 h 620831"/>
                    <a:gd name="connsiteX6" fmla="*/ 310416 w 959466"/>
                    <a:gd name="connsiteY6" fmla="*/ 253976 h 620831"/>
                    <a:gd name="connsiteX7" fmla="*/ 310416 w 959466"/>
                    <a:gd name="connsiteY7" fmla="*/ 366855 h 620831"/>
                    <a:gd name="connsiteX8" fmla="*/ 84659 w 959466"/>
                    <a:gd name="connsiteY8" fmla="*/ 366855 h 620831"/>
                    <a:gd name="connsiteX9" fmla="*/ 84659 w 959466"/>
                    <a:gd name="connsiteY9" fmla="*/ 253976 h 620831"/>
                    <a:gd name="connsiteX10" fmla="*/ 84659 w 959466"/>
                    <a:gd name="connsiteY10" fmla="*/ 84659 h 620831"/>
                    <a:gd name="connsiteX11" fmla="*/ 310416 w 959466"/>
                    <a:gd name="connsiteY11" fmla="*/ 84659 h 620831"/>
                    <a:gd name="connsiteX12" fmla="*/ 310416 w 959466"/>
                    <a:gd name="connsiteY12" fmla="*/ 197537 h 620831"/>
                    <a:gd name="connsiteX13" fmla="*/ 84659 w 959466"/>
                    <a:gd name="connsiteY13" fmla="*/ 197537 h 620831"/>
                    <a:gd name="connsiteX14" fmla="*/ 84659 w 959466"/>
                    <a:gd name="connsiteY14" fmla="*/ 84659 h 620831"/>
                    <a:gd name="connsiteX15" fmla="*/ 592612 w 959466"/>
                    <a:gd name="connsiteY15" fmla="*/ 84659 h 620831"/>
                    <a:gd name="connsiteX16" fmla="*/ 592612 w 959466"/>
                    <a:gd name="connsiteY16" fmla="*/ 197537 h 620831"/>
                    <a:gd name="connsiteX17" fmla="*/ 366855 w 959466"/>
                    <a:gd name="connsiteY17" fmla="*/ 197537 h 620831"/>
                    <a:gd name="connsiteX18" fmla="*/ 366855 w 959466"/>
                    <a:gd name="connsiteY18" fmla="*/ 84659 h 620831"/>
                    <a:gd name="connsiteX19" fmla="*/ 592612 w 959466"/>
                    <a:gd name="connsiteY19" fmla="*/ 84659 h 620831"/>
                    <a:gd name="connsiteX20" fmla="*/ 874808 w 959466"/>
                    <a:gd name="connsiteY20" fmla="*/ 84659 h 620831"/>
                    <a:gd name="connsiteX21" fmla="*/ 874808 w 959466"/>
                    <a:gd name="connsiteY21" fmla="*/ 197537 h 620831"/>
                    <a:gd name="connsiteX22" fmla="*/ 649051 w 959466"/>
                    <a:gd name="connsiteY22" fmla="*/ 197537 h 620831"/>
                    <a:gd name="connsiteX23" fmla="*/ 649051 w 959466"/>
                    <a:gd name="connsiteY23" fmla="*/ 84659 h 620831"/>
                    <a:gd name="connsiteX24" fmla="*/ 874808 w 959466"/>
                    <a:gd name="connsiteY24" fmla="*/ 84659 h 620831"/>
                    <a:gd name="connsiteX25" fmla="*/ 874808 w 959466"/>
                    <a:gd name="connsiteY25" fmla="*/ 366855 h 620831"/>
                    <a:gd name="connsiteX26" fmla="*/ 649051 w 959466"/>
                    <a:gd name="connsiteY26" fmla="*/ 366855 h 620831"/>
                    <a:gd name="connsiteX27" fmla="*/ 649051 w 959466"/>
                    <a:gd name="connsiteY27" fmla="*/ 253976 h 620831"/>
                    <a:gd name="connsiteX28" fmla="*/ 874808 w 959466"/>
                    <a:gd name="connsiteY28" fmla="*/ 253976 h 620831"/>
                    <a:gd name="connsiteX29" fmla="*/ 874808 w 959466"/>
                    <a:gd name="connsiteY29" fmla="*/ 366855 h 620831"/>
                    <a:gd name="connsiteX30" fmla="*/ 874808 w 959466"/>
                    <a:gd name="connsiteY30" fmla="*/ 536173 h 620831"/>
                    <a:gd name="connsiteX31" fmla="*/ 649051 w 959466"/>
                    <a:gd name="connsiteY31" fmla="*/ 536173 h 620831"/>
                    <a:gd name="connsiteX32" fmla="*/ 649051 w 959466"/>
                    <a:gd name="connsiteY32" fmla="*/ 423294 h 620831"/>
                    <a:gd name="connsiteX33" fmla="*/ 874808 w 959466"/>
                    <a:gd name="connsiteY33" fmla="*/ 423294 h 620831"/>
                    <a:gd name="connsiteX34" fmla="*/ 874808 w 959466"/>
                    <a:gd name="connsiteY34" fmla="*/ 536173 h 620831"/>
                    <a:gd name="connsiteX35" fmla="*/ 366855 w 959466"/>
                    <a:gd name="connsiteY35" fmla="*/ 366855 h 620831"/>
                    <a:gd name="connsiteX36" fmla="*/ 366855 w 959466"/>
                    <a:gd name="connsiteY36" fmla="*/ 253976 h 620831"/>
                    <a:gd name="connsiteX37" fmla="*/ 592612 w 959466"/>
                    <a:gd name="connsiteY37" fmla="*/ 253976 h 620831"/>
                    <a:gd name="connsiteX38" fmla="*/ 592612 w 959466"/>
                    <a:gd name="connsiteY38" fmla="*/ 366855 h 620831"/>
                    <a:gd name="connsiteX39" fmla="*/ 366855 w 959466"/>
                    <a:gd name="connsiteY39" fmla="*/ 366855 h 620831"/>
                    <a:gd name="connsiteX40" fmla="*/ 366855 w 959466"/>
                    <a:gd name="connsiteY40" fmla="*/ 536173 h 620831"/>
                    <a:gd name="connsiteX41" fmla="*/ 366855 w 959466"/>
                    <a:gd name="connsiteY41" fmla="*/ 423294 h 620831"/>
                    <a:gd name="connsiteX42" fmla="*/ 592612 w 959466"/>
                    <a:gd name="connsiteY42" fmla="*/ 423294 h 620831"/>
                    <a:gd name="connsiteX43" fmla="*/ 592612 w 959466"/>
                    <a:gd name="connsiteY43" fmla="*/ 536173 h 620831"/>
                    <a:gd name="connsiteX44" fmla="*/ 366855 w 959466"/>
                    <a:gd name="connsiteY44" fmla="*/ 536173 h 620831"/>
                    <a:gd name="connsiteX45" fmla="*/ 0 w 959466"/>
                    <a:gd name="connsiteY45" fmla="*/ 620831 h 620831"/>
                    <a:gd name="connsiteX46" fmla="*/ 959467 w 959466"/>
                    <a:gd name="connsiteY46" fmla="*/ 620831 h 620831"/>
                    <a:gd name="connsiteX47" fmla="*/ 959467 w 959466"/>
                    <a:gd name="connsiteY47" fmla="*/ 0 h 620831"/>
                    <a:gd name="connsiteX48" fmla="*/ 0 w 959466"/>
                    <a:gd name="connsiteY48" fmla="*/ 0 h 620831"/>
                    <a:gd name="connsiteX49" fmla="*/ 0 w 959466"/>
                    <a:gd name="connsiteY49" fmla="*/ 620831 h 620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959466" h="620831">
                      <a:moveTo>
                        <a:pt x="84659" y="423294"/>
                      </a:moveTo>
                      <a:lnTo>
                        <a:pt x="310416" y="423294"/>
                      </a:lnTo>
                      <a:lnTo>
                        <a:pt x="310416" y="536173"/>
                      </a:lnTo>
                      <a:lnTo>
                        <a:pt x="84659" y="536173"/>
                      </a:lnTo>
                      <a:lnTo>
                        <a:pt x="84659" y="423294"/>
                      </a:lnTo>
                      <a:close/>
                      <a:moveTo>
                        <a:pt x="84659" y="253976"/>
                      </a:moveTo>
                      <a:lnTo>
                        <a:pt x="310416" y="253976"/>
                      </a:lnTo>
                      <a:lnTo>
                        <a:pt x="310416" y="366855"/>
                      </a:lnTo>
                      <a:lnTo>
                        <a:pt x="84659" y="366855"/>
                      </a:lnTo>
                      <a:lnTo>
                        <a:pt x="84659" y="253976"/>
                      </a:lnTo>
                      <a:close/>
                      <a:moveTo>
                        <a:pt x="84659" y="84659"/>
                      </a:moveTo>
                      <a:lnTo>
                        <a:pt x="310416" y="84659"/>
                      </a:lnTo>
                      <a:lnTo>
                        <a:pt x="310416" y="197537"/>
                      </a:lnTo>
                      <a:lnTo>
                        <a:pt x="84659" y="197537"/>
                      </a:lnTo>
                      <a:lnTo>
                        <a:pt x="84659" y="84659"/>
                      </a:lnTo>
                      <a:close/>
                      <a:moveTo>
                        <a:pt x="592612" y="84659"/>
                      </a:moveTo>
                      <a:lnTo>
                        <a:pt x="592612" y="197537"/>
                      </a:lnTo>
                      <a:lnTo>
                        <a:pt x="366855" y="197537"/>
                      </a:lnTo>
                      <a:lnTo>
                        <a:pt x="366855" y="84659"/>
                      </a:lnTo>
                      <a:lnTo>
                        <a:pt x="592612" y="84659"/>
                      </a:lnTo>
                      <a:close/>
                      <a:moveTo>
                        <a:pt x="874808" y="84659"/>
                      </a:moveTo>
                      <a:lnTo>
                        <a:pt x="874808" y="197537"/>
                      </a:lnTo>
                      <a:lnTo>
                        <a:pt x="649051" y="197537"/>
                      </a:lnTo>
                      <a:lnTo>
                        <a:pt x="649051" y="84659"/>
                      </a:lnTo>
                      <a:lnTo>
                        <a:pt x="874808" y="84659"/>
                      </a:lnTo>
                      <a:close/>
                      <a:moveTo>
                        <a:pt x="874808" y="366855"/>
                      </a:moveTo>
                      <a:lnTo>
                        <a:pt x="649051" y="366855"/>
                      </a:lnTo>
                      <a:lnTo>
                        <a:pt x="649051" y="253976"/>
                      </a:lnTo>
                      <a:lnTo>
                        <a:pt x="874808" y="253976"/>
                      </a:lnTo>
                      <a:lnTo>
                        <a:pt x="874808" y="366855"/>
                      </a:lnTo>
                      <a:close/>
                      <a:moveTo>
                        <a:pt x="874808" y="536173"/>
                      </a:moveTo>
                      <a:lnTo>
                        <a:pt x="649051" y="536173"/>
                      </a:lnTo>
                      <a:lnTo>
                        <a:pt x="649051" y="423294"/>
                      </a:lnTo>
                      <a:lnTo>
                        <a:pt x="874808" y="423294"/>
                      </a:lnTo>
                      <a:lnTo>
                        <a:pt x="874808" y="536173"/>
                      </a:lnTo>
                      <a:close/>
                      <a:moveTo>
                        <a:pt x="366855" y="366855"/>
                      </a:moveTo>
                      <a:lnTo>
                        <a:pt x="366855" y="253976"/>
                      </a:lnTo>
                      <a:lnTo>
                        <a:pt x="592612" y="253976"/>
                      </a:lnTo>
                      <a:lnTo>
                        <a:pt x="592612" y="366855"/>
                      </a:lnTo>
                      <a:lnTo>
                        <a:pt x="366855" y="366855"/>
                      </a:lnTo>
                      <a:close/>
                      <a:moveTo>
                        <a:pt x="366855" y="536173"/>
                      </a:moveTo>
                      <a:lnTo>
                        <a:pt x="366855" y="423294"/>
                      </a:lnTo>
                      <a:lnTo>
                        <a:pt x="592612" y="423294"/>
                      </a:lnTo>
                      <a:lnTo>
                        <a:pt x="592612" y="536173"/>
                      </a:lnTo>
                      <a:lnTo>
                        <a:pt x="366855" y="536173"/>
                      </a:lnTo>
                      <a:close/>
                      <a:moveTo>
                        <a:pt x="0" y="620831"/>
                      </a:moveTo>
                      <a:lnTo>
                        <a:pt x="959467" y="620831"/>
                      </a:lnTo>
                      <a:lnTo>
                        <a:pt x="959467" y="0"/>
                      </a:lnTo>
                      <a:lnTo>
                        <a:pt x="0" y="0"/>
                      </a:lnTo>
                      <a:lnTo>
                        <a:pt x="0" y="62083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ADB3A4E4-89CE-446E-9C57-1CF95DD6E17A}"/>
                    </a:ext>
                  </a:extLst>
                </p:cNvPr>
                <p:cNvSpPr/>
                <p:nvPr/>
              </p:nvSpPr>
              <p:spPr>
                <a:xfrm>
                  <a:off x="1090682" y="3749366"/>
                  <a:ext cx="84658" cy="169317"/>
                </a:xfrm>
                <a:custGeom>
                  <a:avLst/>
                  <a:gdLst>
                    <a:gd name="connsiteX0" fmla="*/ 42329 w 84658"/>
                    <a:gd name="connsiteY0" fmla="*/ 169318 h 169317"/>
                    <a:gd name="connsiteX1" fmla="*/ 84659 w 84658"/>
                    <a:gd name="connsiteY1" fmla="*/ 126988 h 169317"/>
                    <a:gd name="connsiteX2" fmla="*/ 84659 w 84658"/>
                    <a:gd name="connsiteY2" fmla="*/ 42329 h 169317"/>
                    <a:gd name="connsiteX3" fmla="*/ 42329 w 84658"/>
                    <a:gd name="connsiteY3" fmla="*/ 0 h 169317"/>
                    <a:gd name="connsiteX4" fmla="*/ 0 w 84658"/>
                    <a:gd name="connsiteY4" fmla="*/ 42329 h 169317"/>
                    <a:gd name="connsiteX5" fmla="*/ 0 w 84658"/>
                    <a:gd name="connsiteY5" fmla="*/ 126988 h 169317"/>
                    <a:gd name="connsiteX6" fmla="*/ 42329 w 84658"/>
                    <a:gd name="connsiteY6" fmla="*/ 169318 h 169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658" h="169317">
                      <a:moveTo>
                        <a:pt x="42329" y="169318"/>
                      </a:moveTo>
                      <a:cubicBezTo>
                        <a:pt x="66316" y="169318"/>
                        <a:pt x="84659" y="150975"/>
                        <a:pt x="84659" y="126988"/>
                      </a:cubicBezTo>
                      <a:lnTo>
                        <a:pt x="84659" y="42329"/>
                      </a:lnTo>
                      <a:cubicBezTo>
                        <a:pt x="84659" y="18343"/>
                        <a:pt x="66316" y="0"/>
                        <a:pt x="42329" y="0"/>
                      </a:cubicBezTo>
                      <a:cubicBezTo>
                        <a:pt x="18343" y="0"/>
                        <a:pt x="0" y="18343"/>
                        <a:pt x="0" y="42329"/>
                      </a:cubicBezTo>
                      <a:lnTo>
                        <a:pt x="0" y="126988"/>
                      </a:lnTo>
                      <a:cubicBezTo>
                        <a:pt x="0" y="150975"/>
                        <a:pt x="18343" y="169318"/>
                        <a:pt x="42329" y="1693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2FCE8A57-FE0A-4EA8-A1FF-298684113E46}"/>
                    </a:ext>
                  </a:extLst>
                </p:cNvPr>
                <p:cNvSpPr/>
                <p:nvPr/>
              </p:nvSpPr>
              <p:spPr>
                <a:xfrm>
                  <a:off x="385192" y="3834025"/>
                  <a:ext cx="959466" cy="197537"/>
                </a:xfrm>
                <a:custGeom>
                  <a:avLst/>
                  <a:gdLst>
                    <a:gd name="connsiteX0" fmla="*/ 846588 w 959466"/>
                    <a:gd name="connsiteY0" fmla="*/ 0 h 197537"/>
                    <a:gd name="connsiteX1" fmla="*/ 846588 w 959466"/>
                    <a:gd name="connsiteY1" fmla="*/ 42329 h 197537"/>
                    <a:gd name="connsiteX2" fmla="*/ 747820 w 959466"/>
                    <a:gd name="connsiteY2" fmla="*/ 141098 h 197537"/>
                    <a:gd name="connsiteX3" fmla="*/ 649051 w 959466"/>
                    <a:gd name="connsiteY3" fmla="*/ 42329 h 197537"/>
                    <a:gd name="connsiteX4" fmla="*/ 649051 w 959466"/>
                    <a:gd name="connsiteY4" fmla="*/ 0 h 197537"/>
                    <a:gd name="connsiteX5" fmla="*/ 310416 w 959466"/>
                    <a:gd name="connsiteY5" fmla="*/ 0 h 197537"/>
                    <a:gd name="connsiteX6" fmla="*/ 310416 w 959466"/>
                    <a:gd name="connsiteY6" fmla="*/ 42329 h 197537"/>
                    <a:gd name="connsiteX7" fmla="*/ 211647 w 959466"/>
                    <a:gd name="connsiteY7" fmla="*/ 141098 h 197537"/>
                    <a:gd name="connsiteX8" fmla="*/ 112878 w 959466"/>
                    <a:gd name="connsiteY8" fmla="*/ 42329 h 197537"/>
                    <a:gd name="connsiteX9" fmla="*/ 112878 w 959466"/>
                    <a:gd name="connsiteY9" fmla="*/ 0 h 197537"/>
                    <a:gd name="connsiteX10" fmla="*/ 0 w 959466"/>
                    <a:gd name="connsiteY10" fmla="*/ 0 h 197537"/>
                    <a:gd name="connsiteX11" fmla="*/ 0 w 959466"/>
                    <a:gd name="connsiteY11" fmla="*/ 197537 h 197537"/>
                    <a:gd name="connsiteX12" fmla="*/ 959467 w 959466"/>
                    <a:gd name="connsiteY12" fmla="*/ 197537 h 197537"/>
                    <a:gd name="connsiteX13" fmla="*/ 959467 w 959466"/>
                    <a:gd name="connsiteY13" fmla="*/ 0 h 197537"/>
                    <a:gd name="connsiteX14" fmla="*/ 846588 w 959466"/>
                    <a:gd name="connsiteY14" fmla="*/ 0 h 197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59466" h="197537">
                      <a:moveTo>
                        <a:pt x="846588" y="0"/>
                      </a:moveTo>
                      <a:lnTo>
                        <a:pt x="846588" y="42329"/>
                      </a:lnTo>
                      <a:cubicBezTo>
                        <a:pt x="846588" y="97358"/>
                        <a:pt x="802848" y="141098"/>
                        <a:pt x="747820" y="141098"/>
                      </a:cubicBezTo>
                      <a:cubicBezTo>
                        <a:pt x="692791" y="141098"/>
                        <a:pt x="649051" y="97358"/>
                        <a:pt x="649051" y="42329"/>
                      </a:cubicBezTo>
                      <a:lnTo>
                        <a:pt x="649051" y="0"/>
                      </a:lnTo>
                      <a:lnTo>
                        <a:pt x="310416" y="0"/>
                      </a:lnTo>
                      <a:lnTo>
                        <a:pt x="310416" y="42329"/>
                      </a:lnTo>
                      <a:cubicBezTo>
                        <a:pt x="310416" y="97358"/>
                        <a:pt x="266675" y="141098"/>
                        <a:pt x="211647" y="141098"/>
                      </a:cubicBezTo>
                      <a:cubicBezTo>
                        <a:pt x="156619" y="141098"/>
                        <a:pt x="112878" y="97358"/>
                        <a:pt x="112878" y="42329"/>
                      </a:cubicBezTo>
                      <a:lnTo>
                        <a:pt x="112878" y="0"/>
                      </a:lnTo>
                      <a:lnTo>
                        <a:pt x="0" y="0"/>
                      </a:lnTo>
                      <a:lnTo>
                        <a:pt x="0" y="197537"/>
                      </a:lnTo>
                      <a:lnTo>
                        <a:pt x="959467" y="197537"/>
                      </a:lnTo>
                      <a:lnTo>
                        <a:pt x="959467" y="0"/>
                      </a:lnTo>
                      <a:lnTo>
                        <a:pt x="84658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B1709F8-1F3B-4B4D-836C-A453FF26B071}"/>
                  </a:ext>
                </a:extLst>
              </p:cNvPr>
              <p:cNvSpPr/>
              <p:nvPr/>
            </p:nvSpPr>
            <p:spPr>
              <a:xfrm>
                <a:off x="728930" y="5088557"/>
                <a:ext cx="1800000" cy="620831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April 2006</a:t>
                </a:r>
                <a:br>
                  <a:rPr lang="en-US" dirty="0"/>
                </a:br>
                <a:r>
                  <a:rPr lang="en-US" dirty="0"/>
                  <a:t>v. 0.2.2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BADAAA3-CAE3-41B1-99BF-C6C10DDF0BA0}"/>
                </a:ext>
              </a:extLst>
            </p:cNvPr>
            <p:cNvGrpSpPr/>
            <p:nvPr/>
          </p:nvGrpSpPr>
          <p:grpSpPr>
            <a:xfrm>
              <a:off x="4089402" y="3857650"/>
              <a:ext cx="1800000" cy="1895048"/>
              <a:chOff x="4089402" y="3857650"/>
              <a:chExt cx="1800000" cy="1895048"/>
            </a:xfrm>
          </p:grpSpPr>
          <p:grpSp>
            <p:nvGrpSpPr>
              <p:cNvPr id="7" name="Graphic 5" descr="Daily calendar with solid fill">
                <a:extLst>
                  <a:ext uri="{FF2B5EF4-FFF2-40B4-BE49-F238E27FC236}">
                    <a16:creationId xmlns:a16="http://schemas.microsoft.com/office/drawing/2014/main" id="{88941645-A723-4F09-A1B9-03697810DED3}"/>
                  </a:ext>
                </a:extLst>
              </p:cNvPr>
              <p:cNvGrpSpPr/>
              <p:nvPr/>
            </p:nvGrpSpPr>
            <p:grpSpPr>
              <a:xfrm>
                <a:off x="4509669" y="3857650"/>
                <a:ext cx="959466" cy="959466"/>
                <a:chOff x="3407124" y="3744957"/>
                <a:chExt cx="959466" cy="959466"/>
              </a:xfrm>
              <a:solidFill>
                <a:srgbClr val="000000"/>
              </a:solidFill>
            </p:grpSpPr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77C4096C-086F-43EF-9C18-D65FBA8EC84E}"/>
                    </a:ext>
                  </a:extLst>
                </p:cNvPr>
                <p:cNvSpPr/>
                <p:nvPr/>
              </p:nvSpPr>
              <p:spPr>
                <a:xfrm>
                  <a:off x="3576441" y="3744957"/>
                  <a:ext cx="84658" cy="169317"/>
                </a:xfrm>
                <a:custGeom>
                  <a:avLst/>
                  <a:gdLst>
                    <a:gd name="connsiteX0" fmla="*/ 42329 w 84658"/>
                    <a:gd name="connsiteY0" fmla="*/ 169318 h 169317"/>
                    <a:gd name="connsiteX1" fmla="*/ 84659 w 84658"/>
                    <a:gd name="connsiteY1" fmla="*/ 126988 h 169317"/>
                    <a:gd name="connsiteX2" fmla="*/ 84659 w 84658"/>
                    <a:gd name="connsiteY2" fmla="*/ 42329 h 169317"/>
                    <a:gd name="connsiteX3" fmla="*/ 42329 w 84658"/>
                    <a:gd name="connsiteY3" fmla="*/ 0 h 169317"/>
                    <a:gd name="connsiteX4" fmla="*/ 0 w 84658"/>
                    <a:gd name="connsiteY4" fmla="*/ 42329 h 169317"/>
                    <a:gd name="connsiteX5" fmla="*/ 0 w 84658"/>
                    <a:gd name="connsiteY5" fmla="*/ 126988 h 169317"/>
                    <a:gd name="connsiteX6" fmla="*/ 42329 w 84658"/>
                    <a:gd name="connsiteY6" fmla="*/ 169318 h 169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658" h="169317">
                      <a:moveTo>
                        <a:pt x="42329" y="169318"/>
                      </a:moveTo>
                      <a:cubicBezTo>
                        <a:pt x="66316" y="169318"/>
                        <a:pt x="84659" y="150975"/>
                        <a:pt x="84659" y="126988"/>
                      </a:cubicBezTo>
                      <a:lnTo>
                        <a:pt x="84659" y="42329"/>
                      </a:lnTo>
                      <a:cubicBezTo>
                        <a:pt x="84659" y="18343"/>
                        <a:pt x="66316" y="0"/>
                        <a:pt x="42329" y="0"/>
                      </a:cubicBezTo>
                      <a:cubicBezTo>
                        <a:pt x="18343" y="0"/>
                        <a:pt x="0" y="18343"/>
                        <a:pt x="0" y="42329"/>
                      </a:cubicBezTo>
                      <a:lnTo>
                        <a:pt x="0" y="126988"/>
                      </a:lnTo>
                      <a:cubicBezTo>
                        <a:pt x="0" y="150975"/>
                        <a:pt x="18343" y="169318"/>
                        <a:pt x="42329" y="1693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6FE1CE2E-11BD-4468-A153-143DBD42E47E}"/>
                    </a:ext>
                  </a:extLst>
                </p:cNvPr>
                <p:cNvSpPr/>
                <p:nvPr/>
              </p:nvSpPr>
              <p:spPr>
                <a:xfrm>
                  <a:off x="3407124" y="4083592"/>
                  <a:ext cx="959466" cy="620831"/>
                </a:xfrm>
                <a:custGeom>
                  <a:avLst/>
                  <a:gdLst>
                    <a:gd name="connsiteX0" fmla="*/ 84659 w 959466"/>
                    <a:gd name="connsiteY0" fmla="*/ 423294 h 620831"/>
                    <a:gd name="connsiteX1" fmla="*/ 310416 w 959466"/>
                    <a:gd name="connsiteY1" fmla="*/ 423294 h 620831"/>
                    <a:gd name="connsiteX2" fmla="*/ 310416 w 959466"/>
                    <a:gd name="connsiteY2" fmla="*/ 536173 h 620831"/>
                    <a:gd name="connsiteX3" fmla="*/ 84659 w 959466"/>
                    <a:gd name="connsiteY3" fmla="*/ 536173 h 620831"/>
                    <a:gd name="connsiteX4" fmla="*/ 84659 w 959466"/>
                    <a:gd name="connsiteY4" fmla="*/ 423294 h 620831"/>
                    <a:gd name="connsiteX5" fmla="*/ 84659 w 959466"/>
                    <a:gd name="connsiteY5" fmla="*/ 253976 h 620831"/>
                    <a:gd name="connsiteX6" fmla="*/ 310416 w 959466"/>
                    <a:gd name="connsiteY6" fmla="*/ 253976 h 620831"/>
                    <a:gd name="connsiteX7" fmla="*/ 310416 w 959466"/>
                    <a:gd name="connsiteY7" fmla="*/ 366855 h 620831"/>
                    <a:gd name="connsiteX8" fmla="*/ 84659 w 959466"/>
                    <a:gd name="connsiteY8" fmla="*/ 366855 h 620831"/>
                    <a:gd name="connsiteX9" fmla="*/ 84659 w 959466"/>
                    <a:gd name="connsiteY9" fmla="*/ 253976 h 620831"/>
                    <a:gd name="connsiteX10" fmla="*/ 84659 w 959466"/>
                    <a:gd name="connsiteY10" fmla="*/ 84659 h 620831"/>
                    <a:gd name="connsiteX11" fmla="*/ 310416 w 959466"/>
                    <a:gd name="connsiteY11" fmla="*/ 84659 h 620831"/>
                    <a:gd name="connsiteX12" fmla="*/ 310416 w 959466"/>
                    <a:gd name="connsiteY12" fmla="*/ 197537 h 620831"/>
                    <a:gd name="connsiteX13" fmla="*/ 84659 w 959466"/>
                    <a:gd name="connsiteY13" fmla="*/ 197537 h 620831"/>
                    <a:gd name="connsiteX14" fmla="*/ 84659 w 959466"/>
                    <a:gd name="connsiteY14" fmla="*/ 84659 h 620831"/>
                    <a:gd name="connsiteX15" fmla="*/ 592612 w 959466"/>
                    <a:gd name="connsiteY15" fmla="*/ 84659 h 620831"/>
                    <a:gd name="connsiteX16" fmla="*/ 592612 w 959466"/>
                    <a:gd name="connsiteY16" fmla="*/ 197537 h 620831"/>
                    <a:gd name="connsiteX17" fmla="*/ 366855 w 959466"/>
                    <a:gd name="connsiteY17" fmla="*/ 197537 h 620831"/>
                    <a:gd name="connsiteX18" fmla="*/ 366855 w 959466"/>
                    <a:gd name="connsiteY18" fmla="*/ 84659 h 620831"/>
                    <a:gd name="connsiteX19" fmla="*/ 592612 w 959466"/>
                    <a:gd name="connsiteY19" fmla="*/ 84659 h 620831"/>
                    <a:gd name="connsiteX20" fmla="*/ 874808 w 959466"/>
                    <a:gd name="connsiteY20" fmla="*/ 84659 h 620831"/>
                    <a:gd name="connsiteX21" fmla="*/ 874808 w 959466"/>
                    <a:gd name="connsiteY21" fmla="*/ 197537 h 620831"/>
                    <a:gd name="connsiteX22" fmla="*/ 649051 w 959466"/>
                    <a:gd name="connsiteY22" fmla="*/ 197537 h 620831"/>
                    <a:gd name="connsiteX23" fmla="*/ 649051 w 959466"/>
                    <a:gd name="connsiteY23" fmla="*/ 84659 h 620831"/>
                    <a:gd name="connsiteX24" fmla="*/ 874808 w 959466"/>
                    <a:gd name="connsiteY24" fmla="*/ 84659 h 620831"/>
                    <a:gd name="connsiteX25" fmla="*/ 874808 w 959466"/>
                    <a:gd name="connsiteY25" fmla="*/ 366855 h 620831"/>
                    <a:gd name="connsiteX26" fmla="*/ 649051 w 959466"/>
                    <a:gd name="connsiteY26" fmla="*/ 366855 h 620831"/>
                    <a:gd name="connsiteX27" fmla="*/ 649051 w 959466"/>
                    <a:gd name="connsiteY27" fmla="*/ 253976 h 620831"/>
                    <a:gd name="connsiteX28" fmla="*/ 874808 w 959466"/>
                    <a:gd name="connsiteY28" fmla="*/ 253976 h 620831"/>
                    <a:gd name="connsiteX29" fmla="*/ 874808 w 959466"/>
                    <a:gd name="connsiteY29" fmla="*/ 366855 h 620831"/>
                    <a:gd name="connsiteX30" fmla="*/ 874808 w 959466"/>
                    <a:gd name="connsiteY30" fmla="*/ 536173 h 620831"/>
                    <a:gd name="connsiteX31" fmla="*/ 649051 w 959466"/>
                    <a:gd name="connsiteY31" fmla="*/ 536173 h 620831"/>
                    <a:gd name="connsiteX32" fmla="*/ 649051 w 959466"/>
                    <a:gd name="connsiteY32" fmla="*/ 423294 h 620831"/>
                    <a:gd name="connsiteX33" fmla="*/ 874808 w 959466"/>
                    <a:gd name="connsiteY33" fmla="*/ 423294 h 620831"/>
                    <a:gd name="connsiteX34" fmla="*/ 874808 w 959466"/>
                    <a:gd name="connsiteY34" fmla="*/ 536173 h 620831"/>
                    <a:gd name="connsiteX35" fmla="*/ 366855 w 959466"/>
                    <a:gd name="connsiteY35" fmla="*/ 366855 h 620831"/>
                    <a:gd name="connsiteX36" fmla="*/ 366855 w 959466"/>
                    <a:gd name="connsiteY36" fmla="*/ 253976 h 620831"/>
                    <a:gd name="connsiteX37" fmla="*/ 592612 w 959466"/>
                    <a:gd name="connsiteY37" fmla="*/ 253976 h 620831"/>
                    <a:gd name="connsiteX38" fmla="*/ 592612 w 959466"/>
                    <a:gd name="connsiteY38" fmla="*/ 366855 h 620831"/>
                    <a:gd name="connsiteX39" fmla="*/ 366855 w 959466"/>
                    <a:gd name="connsiteY39" fmla="*/ 366855 h 620831"/>
                    <a:gd name="connsiteX40" fmla="*/ 366855 w 959466"/>
                    <a:gd name="connsiteY40" fmla="*/ 536173 h 620831"/>
                    <a:gd name="connsiteX41" fmla="*/ 366855 w 959466"/>
                    <a:gd name="connsiteY41" fmla="*/ 423294 h 620831"/>
                    <a:gd name="connsiteX42" fmla="*/ 592612 w 959466"/>
                    <a:gd name="connsiteY42" fmla="*/ 423294 h 620831"/>
                    <a:gd name="connsiteX43" fmla="*/ 592612 w 959466"/>
                    <a:gd name="connsiteY43" fmla="*/ 536173 h 620831"/>
                    <a:gd name="connsiteX44" fmla="*/ 366855 w 959466"/>
                    <a:gd name="connsiteY44" fmla="*/ 536173 h 620831"/>
                    <a:gd name="connsiteX45" fmla="*/ 0 w 959466"/>
                    <a:gd name="connsiteY45" fmla="*/ 620831 h 620831"/>
                    <a:gd name="connsiteX46" fmla="*/ 959467 w 959466"/>
                    <a:gd name="connsiteY46" fmla="*/ 620831 h 620831"/>
                    <a:gd name="connsiteX47" fmla="*/ 959467 w 959466"/>
                    <a:gd name="connsiteY47" fmla="*/ 0 h 620831"/>
                    <a:gd name="connsiteX48" fmla="*/ 0 w 959466"/>
                    <a:gd name="connsiteY48" fmla="*/ 0 h 620831"/>
                    <a:gd name="connsiteX49" fmla="*/ 0 w 959466"/>
                    <a:gd name="connsiteY49" fmla="*/ 620831 h 620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959466" h="620831">
                      <a:moveTo>
                        <a:pt x="84659" y="423294"/>
                      </a:moveTo>
                      <a:lnTo>
                        <a:pt x="310416" y="423294"/>
                      </a:lnTo>
                      <a:lnTo>
                        <a:pt x="310416" y="536173"/>
                      </a:lnTo>
                      <a:lnTo>
                        <a:pt x="84659" y="536173"/>
                      </a:lnTo>
                      <a:lnTo>
                        <a:pt x="84659" y="423294"/>
                      </a:lnTo>
                      <a:close/>
                      <a:moveTo>
                        <a:pt x="84659" y="253976"/>
                      </a:moveTo>
                      <a:lnTo>
                        <a:pt x="310416" y="253976"/>
                      </a:lnTo>
                      <a:lnTo>
                        <a:pt x="310416" y="366855"/>
                      </a:lnTo>
                      <a:lnTo>
                        <a:pt x="84659" y="366855"/>
                      </a:lnTo>
                      <a:lnTo>
                        <a:pt x="84659" y="253976"/>
                      </a:lnTo>
                      <a:close/>
                      <a:moveTo>
                        <a:pt x="84659" y="84659"/>
                      </a:moveTo>
                      <a:lnTo>
                        <a:pt x="310416" y="84659"/>
                      </a:lnTo>
                      <a:lnTo>
                        <a:pt x="310416" y="197537"/>
                      </a:lnTo>
                      <a:lnTo>
                        <a:pt x="84659" y="197537"/>
                      </a:lnTo>
                      <a:lnTo>
                        <a:pt x="84659" y="84659"/>
                      </a:lnTo>
                      <a:close/>
                      <a:moveTo>
                        <a:pt x="592612" y="84659"/>
                      </a:moveTo>
                      <a:lnTo>
                        <a:pt x="592612" y="197537"/>
                      </a:lnTo>
                      <a:lnTo>
                        <a:pt x="366855" y="197537"/>
                      </a:lnTo>
                      <a:lnTo>
                        <a:pt x="366855" y="84659"/>
                      </a:lnTo>
                      <a:lnTo>
                        <a:pt x="592612" y="84659"/>
                      </a:lnTo>
                      <a:close/>
                      <a:moveTo>
                        <a:pt x="874808" y="84659"/>
                      </a:moveTo>
                      <a:lnTo>
                        <a:pt x="874808" y="197537"/>
                      </a:lnTo>
                      <a:lnTo>
                        <a:pt x="649051" y="197537"/>
                      </a:lnTo>
                      <a:lnTo>
                        <a:pt x="649051" y="84659"/>
                      </a:lnTo>
                      <a:lnTo>
                        <a:pt x="874808" y="84659"/>
                      </a:lnTo>
                      <a:close/>
                      <a:moveTo>
                        <a:pt x="874808" y="366855"/>
                      </a:moveTo>
                      <a:lnTo>
                        <a:pt x="649051" y="366855"/>
                      </a:lnTo>
                      <a:lnTo>
                        <a:pt x="649051" y="253976"/>
                      </a:lnTo>
                      <a:lnTo>
                        <a:pt x="874808" y="253976"/>
                      </a:lnTo>
                      <a:lnTo>
                        <a:pt x="874808" y="366855"/>
                      </a:lnTo>
                      <a:close/>
                      <a:moveTo>
                        <a:pt x="874808" y="536173"/>
                      </a:moveTo>
                      <a:lnTo>
                        <a:pt x="649051" y="536173"/>
                      </a:lnTo>
                      <a:lnTo>
                        <a:pt x="649051" y="423294"/>
                      </a:lnTo>
                      <a:lnTo>
                        <a:pt x="874808" y="423294"/>
                      </a:lnTo>
                      <a:lnTo>
                        <a:pt x="874808" y="536173"/>
                      </a:lnTo>
                      <a:close/>
                      <a:moveTo>
                        <a:pt x="366855" y="366855"/>
                      </a:moveTo>
                      <a:lnTo>
                        <a:pt x="366855" y="253976"/>
                      </a:lnTo>
                      <a:lnTo>
                        <a:pt x="592612" y="253976"/>
                      </a:lnTo>
                      <a:lnTo>
                        <a:pt x="592612" y="366855"/>
                      </a:lnTo>
                      <a:lnTo>
                        <a:pt x="366855" y="366855"/>
                      </a:lnTo>
                      <a:close/>
                      <a:moveTo>
                        <a:pt x="366855" y="536173"/>
                      </a:moveTo>
                      <a:lnTo>
                        <a:pt x="366855" y="423294"/>
                      </a:lnTo>
                      <a:lnTo>
                        <a:pt x="592612" y="423294"/>
                      </a:lnTo>
                      <a:lnTo>
                        <a:pt x="592612" y="536173"/>
                      </a:lnTo>
                      <a:lnTo>
                        <a:pt x="366855" y="536173"/>
                      </a:lnTo>
                      <a:close/>
                      <a:moveTo>
                        <a:pt x="0" y="620831"/>
                      </a:moveTo>
                      <a:lnTo>
                        <a:pt x="959467" y="620831"/>
                      </a:lnTo>
                      <a:lnTo>
                        <a:pt x="959467" y="0"/>
                      </a:lnTo>
                      <a:lnTo>
                        <a:pt x="0" y="0"/>
                      </a:lnTo>
                      <a:lnTo>
                        <a:pt x="0" y="62083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8AED8F46-5F71-4CB9-BECB-A1DEF4B5F558}"/>
                    </a:ext>
                  </a:extLst>
                </p:cNvPr>
                <p:cNvSpPr/>
                <p:nvPr/>
              </p:nvSpPr>
              <p:spPr>
                <a:xfrm>
                  <a:off x="4112614" y="3744957"/>
                  <a:ext cx="84658" cy="169317"/>
                </a:xfrm>
                <a:custGeom>
                  <a:avLst/>
                  <a:gdLst>
                    <a:gd name="connsiteX0" fmla="*/ 42329 w 84658"/>
                    <a:gd name="connsiteY0" fmla="*/ 169318 h 169317"/>
                    <a:gd name="connsiteX1" fmla="*/ 84659 w 84658"/>
                    <a:gd name="connsiteY1" fmla="*/ 126988 h 169317"/>
                    <a:gd name="connsiteX2" fmla="*/ 84659 w 84658"/>
                    <a:gd name="connsiteY2" fmla="*/ 42329 h 169317"/>
                    <a:gd name="connsiteX3" fmla="*/ 42329 w 84658"/>
                    <a:gd name="connsiteY3" fmla="*/ 0 h 169317"/>
                    <a:gd name="connsiteX4" fmla="*/ 0 w 84658"/>
                    <a:gd name="connsiteY4" fmla="*/ 42329 h 169317"/>
                    <a:gd name="connsiteX5" fmla="*/ 0 w 84658"/>
                    <a:gd name="connsiteY5" fmla="*/ 126988 h 169317"/>
                    <a:gd name="connsiteX6" fmla="*/ 42329 w 84658"/>
                    <a:gd name="connsiteY6" fmla="*/ 169318 h 169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658" h="169317">
                      <a:moveTo>
                        <a:pt x="42329" y="169318"/>
                      </a:moveTo>
                      <a:cubicBezTo>
                        <a:pt x="66316" y="169318"/>
                        <a:pt x="84659" y="150975"/>
                        <a:pt x="84659" y="126988"/>
                      </a:cubicBezTo>
                      <a:lnTo>
                        <a:pt x="84659" y="42329"/>
                      </a:lnTo>
                      <a:cubicBezTo>
                        <a:pt x="84659" y="18343"/>
                        <a:pt x="66316" y="0"/>
                        <a:pt x="42329" y="0"/>
                      </a:cubicBezTo>
                      <a:cubicBezTo>
                        <a:pt x="18343" y="0"/>
                        <a:pt x="0" y="18343"/>
                        <a:pt x="0" y="42329"/>
                      </a:cubicBezTo>
                      <a:lnTo>
                        <a:pt x="0" y="126988"/>
                      </a:lnTo>
                      <a:cubicBezTo>
                        <a:pt x="0" y="150975"/>
                        <a:pt x="18343" y="169318"/>
                        <a:pt x="42329" y="1693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28FD6204-76E2-40F9-9A63-7F9B027A7920}"/>
                    </a:ext>
                  </a:extLst>
                </p:cNvPr>
                <p:cNvSpPr/>
                <p:nvPr/>
              </p:nvSpPr>
              <p:spPr>
                <a:xfrm>
                  <a:off x="3407124" y="3829616"/>
                  <a:ext cx="959466" cy="197537"/>
                </a:xfrm>
                <a:custGeom>
                  <a:avLst/>
                  <a:gdLst>
                    <a:gd name="connsiteX0" fmla="*/ 846588 w 959466"/>
                    <a:gd name="connsiteY0" fmla="*/ 0 h 197537"/>
                    <a:gd name="connsiteX1" fmla="*/ 846588 w 959466"/>
                    <a:gd name="connsiteY1" fmla="*/ 42329 h 197537"/>
                    <a:gd name="connsiteX2" fmla="*/ 747820 w 959466"/>
                    <a:gd name="connsiteY2" fmla="*/ 141098 h 197537"/>
                    <a:gd name="connsiteX3" fmla="*/ 649051 w 959466"/>
                    <a:gd name="connsiteY3" fmla="*/ 42329 h 197537"/>
                    <a:gd name="connsiteX4" fmla="*/ 649051 w 959466"/>
                    <a:gd name="connsiteY4" fmla="*/ 0 h 197537"/>
                    <a:gd name="connsiteX5" fmla="*/ 310416 w 959466"/>
                    <a:gd name="connsiteY5" fmla="*/ 0 h 197537"/>
                    <a:gd name="connsiteX6" fmla="*/ 310416 w 959466"/>
                    <a:gd name="connsiteY6" fmla="*/ 42329 h 197537"/>
                    <a:gd name="connsiteX7" fmla="*/ 211647 w 959466"/>
                    <a:gd name="connsiteY7" fmla="*/ 141098 h 197537"/>
                    <a:gd name="connsiteX8" fmla="*/ 112878 w 959466"/>
                    <a:gd name="connsiteY8" fmla="*/ 42329 h 197537"/>
                    <a:gd name="connsiteX9" fmla="*/ 112878 w 959466"/>
                    <a:gd name="connsiteY9" fmla="*/ 0 h 197537"/>
                    <a:gd name="connsiteX10" fmla="*/ 0 w 959466"/>
                    <a:gd name="connsiteY10" fmla="*/ 0 h 197537"/>
                    <a:gd name="connsiteX11" fmla="*/ 0 w 959466"/>
                    <a:gd name="connsiteY11" fmla="*/ 197537 h 197537"/>
                    <a:gd name="connsiteX12" fmla="*/ 959467 w 959466"/>
                    <a:gd name="connsiteY12" fmla="*/ 197537 h 197537"/>
                    <a:gd name="connsiteX13" fmla="*/ 959467 w 959466"/>
                    <a:gd name="connsiteY13" fmla="*/ 0 h 197537"/>
                    <a:gd name="connsiteX14" fmla="*/ 846588 w 959466"/>
                    <a:gd name="connsiteY14" fmla="*/ 0 h 197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59466" h="197537">
                      <a:moveTo>
                        <a:pt x="846588" y="0"/>
                      </a:moveTo>
                      <a:lnTo>
                        <a:pt x="846588" y="42329"/>
                      </a:lnTo>
                      <a:cubicBezTo>
                        <a:pt x="846588" y="97358"/>
                        <a:pt x="802848" y="141098"/>
                        <a:pt x="747820" y="141098"/>
                      </a:cubicBezTo>
                      <a:cubicBezTo>
                        <a:pt x="692791" y="141098"/>
                        <a:pt x="649051" y="97358"/>
                        <a:pt x="649051" y="42329"/>
                      </a:cubicBezTo>
                      <a:lnTo>
                        <a:pt x="649051" y="0"/>
                      </a:lnTo>
                      <a:lnTo>
                        <a:pt x="310416" y="0"/>
                      </a:lnTo>
                      <a:lnTo>
                        <a:pt x="310416" y="42329"/>
                      </a:lnTo>
                      <a:cubicBezTo>
                        <a:pt x="310416" y="97358"/>
                        <a:pt x="266675" y="141098"/>
                        <a:pt x="211647" y="141098"/>
                      </a:cubicBezTo>
                      <a:cubicBezTo>
                        <a:pt x="156619" y="141098"/>
                        <a:pt x="112878" y="97358"/>
                        <a:pt x="112878" y="42329"/>
                      </a:cubicBezTo>
                      <a:lnTo>
                        <a:pt x="112878" y="0"/>
                      </a:lnTo>
                      <a:lnTo>
                        <a:pt x="0" y="0"/>
                      </a:lnTo>
                      <a:lnTo>
                        <a:pt x="0" y="197537"/>
                      </a:lnTo>
                      <a:lnTo>
                        <a:pt x="959467" y="197537"/>
                      </a:lnTo>
                      <a:lnTo>
                        <a:pt x="959467" y="0"/>
                      </a:lnTo>
                      <a:lnTo>
                        <a:pt x="84658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0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A195BD47-024A-455F-8481-2271510AE41D}"/>
                  </a:ext>
                </a:extLst>
              </p:cNvPr>
              <p:cNvSpPr/>
              <p:nvPr/>
            </p:nvSpPr>
            <p:spPr>
              <a:xfrm>
                <a:off x="4089402" y="5131867"/>
                <a:ext cx="1800000" cy="620831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October 2008</a:t>
                </a:r>
                <a:br>
                  <a:rPr lang="en-US" dirty="0"/>
                </a:br>
                <a:r>
                  <a:rPr lang="en-US" dirty="0"/>
                  <a:t>v. 0.4.2</a:t>
                </a:r>
              </a:p>
            </p:txBody>
          </p:sp>
        </p:grpSp>
      </p:grpSp>
      <p:pic>
        <p:nvPicPr>
          <p:cNvPr id="23" name="Picture 22" descr="A picture containing icon&#10;&#10;Description automatically generated">
            <a:extLst>
              <a:ext uri="{FF2B5EF4-FFF2-40B4-BE49-F238E27FC236}">
                <a16:creationId xmlns:a16="http://schemas.microsoft.com/office/drawing/2014/main" id="{F71C6E55-AEB4-46CD-8487-7384F5390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1F53F-ED28-4B9F-A88F-1408C5ADA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3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58C2587-C6F4-4A05-A4B5-3E5B9873CCAE}"/>
              </a:ext>
            </a:extLst>
          </p:cNvPr>
          <p:cNvSpPr txBox="1">
            <a:spLocks/>
          </p:cNvSpPr>
          <p:nvPr/>
        </p:nvSpPr>
        <p:spPr>
          <a:xfrm>
            <a:off x="612000" y="468000"/>
            <a:ext cx="6057900" cy="720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How about ggplot1?</a:t>
            </a:r>
          </a:p>
        </p:txBody>
      </p:sp>
    </p:spTree>
    <p:extLst>
      <p:ext uri="{BB962C8B-B14F-4D97-AF65-F5344CB8AC3E}">
        <p14:creationId xmlns:p14="http://schemas.microsoft.com/office/powerpoint/2010/main" val="3629590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0BABB07-A6BF-4444-BEF1-62DB68D86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"/>
          <a:stretch/>
        </p:blipFill>
        <p:spPr>
          <a:xfrm>
            <a:off x="6342836" y="558800"/>
            <a:ext cx="4680000" cy="57975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7199628-2692-44BB-8E28-9AD1CBBA08B5}"/>
              </a:ext>
            </a:extLst>
          </p:cNvPr>
          <p:cNvSpPr txBox="1">
            <a:spLocks/>
          </p:cNvSpPr>
          <p:nvPr/>
        </p:nvSpPr>
        <p:spPr>
          <a:xfrm>
            <a:off x="612000" y="468000"/>
            <a:ext cx="355267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Labels</a:t>
            </a:r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E55AD045-AECD-4217-BE0F-5C8988EF6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6F787BE-7305-406D-BEC4-87561415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30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A0BF53-EB9E-4A82-9C2E-5E3F02288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13" y="2532259"/>
            <a:ext cx="4879938" cy="1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7199628-2692-44BB-8E28-9AD1CBBA08B5}"/>
              </a:ext>
            </a:extLst>
          </p:cNvPr>
          <p:cNvSpPr txBox="1">
            <a:spLocks/>
          </p:cNvSpPr>
          <p:nvPr/>
        </p:nvSpPr>
        <p:spPr>
          <a:xfrm>
            <a:off x="612000" y="468000"/>
            <a:ext cx="355267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Themes</a:t>
            </a:r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E55AD045-AECD-4217-BE0F-5C8988EF6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B6EF49C-6CBD-4C23-ACF3-A4C008CA5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31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4EFE1A-471E-4FEE-8EE6-A0BCF795A0E6}"/>
              </a:ext>
            </a:extLst>
          </p:cNvPr>
          <p:cNvGrpSpPr/>
          <p:nvPr/>
        </p:nvGrpSpPr>
        <p:grpSpPr>
          <a:xfrm>
            <a:off x="489113" y="1513377"/>
            <a:ext cx="3240000" cy="4810950"/>
            <a:chOff x="489113" y="1513377"/>
            <a:chExt cx="3240000" cy="481095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3D4A02A-AD2E-4A97-841F-6D6032E47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113" y="2004327"/>
              <a:ext cx="3240000" cy="43200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8BFA87D-9A9D-4DD0-B57C-BC48FFF6F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16" b="81998"/>
            <a:stretch/>
          </p:blipFill>
          <p:spPr>
            <a:xfrm>
              <a:off x="489113" y="1513377"/>
              <a:ext cx="3240000" cy="52297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64749F-B905-4EB0-8080-5C6DEB0B979B}"/>
              </a:ext>
            </a:extLst>
          </p:cNvPr>
          <p:cNvGrpSpPr/>
          <p:nvPr/>
        </p:nvGrpSpPr>
        <p:grpSpPr>
          <a:xfrm>
            <a:off x="4476000" y="1487704"/>
            <a:ext cx="3240000" cy="4836623"/>
            <a:chOff x="4476000" y="1487704"/>
            <a:chExt cx="3240000" cy="483662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24D509F-A43E-4F7D-8D2B-1E82577D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6000" y="2004327"/>
              <a:ext cx="3240000" cy="4320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D1796AC-D813-4A0C-B2F4-C8AC316C4E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0" t="17791" r="-80" b="69123"/>
            <a:stretch/>
          </p:blipFill>
          <p:spPr>
            <a:xfrm>
              <a:off x="4476000" y="1487704"/>
              <a:ext cx="3240000" cy="52297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44DC212-F73F-40A8-A4B9-DB1C9F4CCD42}"/>
              </a:ext>
            </a:extLst>
          </p:cNvPr>
          <p:cNvGrpSpPr/>
          <p:nvPr/>
        </p:nvGrpSpPr>
        <p:grpSpPr>
          <a:xfrm>
            <a:off x="8465758" y="1479424"/>
            <a:ext cx="3240000" cy="4876926"/>
            <a:chOff x="8465758" y="1479424"/>
            <a:chExt cx="3240000" cy="487692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2CE2B9D-6D47-456B-9A1D-8EA449225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65758" y="2036350"/>
              <a:ext cx="3240000" cy="43200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668C1D9-C66A-43C5-B3E8-16AC16E311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0144" b="55070"/>
            <a:stretch/>
          </p:blipFill>
          <p:spPr>
            <a:xfrm>
              <a:off x="8465758" y="1479424"/>
              <a:ext cx="3240000" cy="590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135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8007382C-5BED-42BA-B973-CA3C338888F9}"/>
              </a:ext>
            </a:extLst>
          </p:cNvPr>
          <p:cNvGrpSpPr/>
          <p:nvPr/>
        </p:nvGrpSpPr>
        <p:grpSpPr>
          <a:xfrm>
            <a:off x="8227843" y="2018214"/>
            <a:ext cx="3240000" cy="4703260"/>
            <a:chOff x="8227843" y="2018214"/>
            <a:chExt cx="3240000" cy="470326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F6382E7-CDD7-4DEE-B327-0D9014C8C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5"/>
            <a:stretch/>
          </p:blipFill>
          <p:spPr>
            <a:xfrm>
              <a:off x="8227843" y="2457449"/>
              <a:ext cx="3240000" cy="426402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A44B841-7D6A-46BD-AD12-45D7E6E631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6879" b="3531"/>
            <a:stretch/>
          </p:blipFill>
          <p:spPr>
            <a:xfrm>
              <a:off x="8227843" y="2018214"/>
              <a:ext cx="3240000" cy="383261"/>
            </a:xfrm>
            <a:prstGeom prst="rect">
              <a:avLst/>
            </a:prstGeom>
          </p:spPr>
        </p:pic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C7199628-2692-44BB-8E28-9AD1CBBA08B5}"/>
              </a:ext>
            </a:extLst>
          </p:cNvPr>
          <p:cNvSpPr txBox="1">
            <a:spLocks/>
          </p:cNvSpPr>
          <p:nvPr/>
        </p:nvSpPr>
        <p:spPr>
          <a:xfrm>
            <a:off x="612000" y="468000"/>
            <a:ext cx="355267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Themes</a:t>
            </a:r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E55AD045-AECD-4217-BE0F-5C8988EF6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27E1EA-BAE1-47A3-B167-DB4E1C96409E}"/>
              </a:ext>
            </a:extLst>
          </p:cNvPr>
          <p:cNvSpPr txBox="1"/>
          <p:nvPr/>
        </p:nvSpPr>
        <p:spPr>
          <a:xfrm>
            <a:off x="4510177" y="954839"/>
            <a:ext cx="34883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ggthemes</a:t>
            </a:r>
            <a:r>
              <a:rPr lang="en-US" sz="2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package</a:t>
            </a:r>
            <a:endParaRPr lang="en-US" sz="2500" b="1" dirty="0">
              <a:solidFill>
                <a:schemeClr val="accent6"/>
              </a:solidFill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A21583A-65DF-4491-BABC-AA606DE9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32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DECEE33-C7D7-46C5-A1A4-D93F5587E16B}"/>
              </a:ext>
            </a:extLst>
          </p:cNvPr>
          <p:cNvGrpSpPr/>
          <p:nvPr/>
        </p:nvGrpSpPr>
        <p:grpSpPr>
          <a:xfrm>
            <a:off x="376820" y="1948708"/>
            <a:ext cx="3808318" cy="4772767"/>
            <a:chOff x="376820" y="1948708"/>
            <a:chExt cx="3808318" cy="477276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098350A-B1E8-4621-8618-CB5652D99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6820" y="2401475"/>
              <a:ext cx="3808318" cy="4320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A2821AB-6E78-4D2C-BCB4-327338F716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9831" b="28595"/>
            <a:stretch/>
          </p:blipFill>
          <p:spPr>
            <a:xfrm>
              <a:off x="427517" y="1948708"/>
              <a:ext cx="3240000" cy="46252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4EB0428-09E3-43BE-BD0A-A849D7C5268D}"/>
              </a:ext>
            </a:extLst>
          </p:cNvPr>
          <p:cNvGrpSpPr/>
          <p:nvPr/>
        </p:nvGrpSpPr>
        <p:grpSpPr>
          <a:xfrm>
            <a:off x="4510177" y="1943644"/>
            <a:ext cx="3240000" cy="4777831"/>
            <a:chOff x="4510177" y="1943644"/>
            <a:chExt cx="3240000" cy="477783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0E539F2-C033-4234-A001-BCFBE06FB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0177" y="2401475"/>
              <a:ext cx="3171646" cy="43200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1DF6B92-AB0B-4AB5-A060-6D925D851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897" b="16494"/>
            <a:stretch/>
          </p:blipFill>
          <p:spPr>
            <a:xfrm>
              <a:off x="4510177" y="1943644"/>
              <a:ext cx="3240000" cy="423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055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7199628-2692-44BB-8E28-9AD1CBBA08B5}"/>
              </a:ext>
            </a:extLst>
          </p:cNvPr>
          <p:cNvSpPr txBox="1">
            <a:spLocks/>
          </p:cNvSpPr>
          <p:nvPr/>
        </p:nvSpPr>
        <p:spPr>
          <a:xfrm>
            <a:off x="612000" y="468000"/>
            <a:ext cx="558546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Themes - customization</a:t>
            </a:r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E55AD045-AECD-4217-BE0F-5C8988EF6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F6C894-5985-4AEB-A87C-59D3B2E7D0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53"/>
          <a:stretch/>
        </p:blipFill>
        <p:spPr>
          <a:xfrm>
            <a:off x="1601314" y="1257300"/>
            <a:ext cx="2020860" cy="5378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CA75E1-3066-49F9-BB6A-240412F8C4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391"/>
          <a:stretch/>
        </p:blipFill>
        <p:spPr>
          <a:xfrm>
            <a:off x="3860949" y="1257300"/>
            <a:ext cx="2259635" cy="5378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B84EAC-D316-4799-B434-1F1CCE1E89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1209"/>
          <a:stretch/>
        </p:blipFill>
        <p:spPr>
          <a:xfrm>
            <a:off x="6359360" y="1257299"/>
            <a:ext cx="2048990" cy="53784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4C40D9-CF51-4390-972E-36CF7CA15B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2210"/>
          <a:stretch/>
        </p:blipFill>
        <p:spPr>
          <a:xfrm>
            <a:off x="8658862" y="1257299"/>
            <a:ext cx="1931824" cy="4808221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DD74958-EF25-4A3E-A29E-5153536B04F3}"/>
              </a:ext>
            </a:extLst>
          </p:cNvPr>
          <p:cNvSpPr/>
          <p:nvPr/>
        </p:nvSpPr>
        <p:spPr>
          <a:xfrm>
            <a:off x="3417570" y="3005773"/>
            <a:ext cx="5356860" cy="846455"/>
          </a:xfrm>
          <a:prstGeom prst="roundRect">
            <a:avLst/>
          </a:prstGeom>
          <a:solidFill>
            <a:srgbClr val="FFFFFF">
              <a:alpha val="56863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options are countless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481C90B-EE29-4146-9477-F4F5656F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1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7199628-2692-44BB-8E28-9AD1CBBA08B5}"/>
              </a:ext>
            </a:extLst>
          </p:cNvPr>
          <p:cNvSpPr txBox="1">
            <a:spLocks/>
          </p:cNvSpPr>
          <p:nvPr/>
        </p:nvSpPr>
        <p:spPr>
          <a:xfrm>
            <a:off x="612000" y="468000"/>
            <a:ext cx="44958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300" b="1" dirty="0"/>
              <a:t>Themes</a:t>
            </a:r>
            <a:r>
              <a:rPr lang="en-US" b="1" dirty="0"/>
              <a:t> - customization</a:t>
            </a:r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E55AD045-AECD-4217-BE0F-5C8988EF6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61C7C-5004-4752-A1DA-CAAED570F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34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E21FF7-959E-429B-970A-A15AE215C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260" y="1110678"/>
            <a:ext cx="4306167" cy="54429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638966-D324-4F53-B640-10C784CF78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8"/>
          <a:stretch/>
        </p:blipFill>
        <p:spPr>
          <a:xfrm>
            <a:off x="6545580" y="1122147"/>
            <a:ext cx="3893820" cy="5443753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D82B2ACA-F702-4035-AF93-AC396F70523C}"/>
              </a:ext>
            </a:extLst>
          </p:cNvPr>
          <p:cNvSpPr/>
          <p:nvPr/>
        </p:nvSpPr>
        <p:spPr>
          <a:xfrm>
            <a:off x="4846320" y="2019300"/>
            <a:ext cx="1699260" cy="84645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8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7199628-2692-44BB-8E28-9AD1CBBA08B5}"/>
              </a:ext>
            </a:extLst>
          </p:cNvPr>
          <p:cNvSpPr txBox="1">
            <a:spLocks/>
          </p:cNvSpPr>
          <p:nvPr/>
        </p:nvSpPr>
        <p:spPr>
          <a:xfrm>
            <a:off x="612000" y="468000"/>
            <a:ext cx="44958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300" b="1" dirty="0"/>
              <a:t>Themes</a:t>
            </a:r>
            <a:r>
              <a:rPr lang="en-US" b="1" dirty="0"/>
              <a:t> - customization</a:t>
            </a:r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E55AD045-AECD-4217-BE0F-5C8988EF6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515E92-9F83-445E-912A-85CBAC4DE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35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95C6A5-1718-48C9-9D12-29D18325CF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8"/>
          <a:stretch/>
        </p:blipFill>
        <p:spPr>
          <a:xfrm>
            <a:off x="6095999" y="707123"/>
            <a:ext cx="4201345" cy="58736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C382D7-D8D0-423A-9859-1AE555A7B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3" y="1303020"/>
            <a:ext cx="5316035" cy="2735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A88EE6-8EEC-41E0-B9A5-9AE1D9F6B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4373" y="3935494"/>
            <a:ext cx="2057401" cy="260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3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7199628-2692-44BB-8E28-9AD1CBBA08B5}"/>
              </a:ext>
            </a:extLst>
          </p:cNvPr>
          <p:cNvSpPr txBox="1">
            <a:spLocks/>
          </p:cNvSpPr>
          <p:nvPr/>
        </p:nvSpPr>
        <p:spPr>
          <a:xfrm>
            <a:off x="612000" y="468000"/>
            <a:ext cx="44958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Save</a:t>
            </a:r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E55AD045-AECD-4217-BE0F-5C8988EF6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574D43-70EF-47F9-9E54-A04B7E7F8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31" y="1423355"/>
            <a:ext cx="5734510" cy="293234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47C724-F800-4444-9420-61B76097319D}"/>
              </a:ext>
            </a:extLst>
          </p:cNvPr>
          <p:cNvCxnSpPr>
            <a:cxnSpLocks/>
          </p:cNvCxnSpPr>
          <p:nvPr/>
        </p:nvCxnSpPr>
        <p:spPr>
          <a:xfrm>
            <a:off x="3208020" y="3299051"/>
            <a:ext cx="172974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336126-68B2-4067-966F-6EB0EF6EE795}"/>
              </a:ext>
            </a:extLst>
          </p:cNvPr>
          <p:cNvCxnSpPr>
            <a:cxnSpLocks/>
          </p:cNvCxnSpPr>
          <p:nvPr/>
        </p:nvCxnSpPr>
        <p:spPr>
          <a:xfrm>
            <a:off x="1554480" y="3116171"/>
            <a:ext cx="294894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3C5617B-0FA2-4D67-83EE-5A6437E23DDC}"/>
              </a:ext>
            </a:extLst>
          </p:cNvPr>
          <p:cNvCxnSpPr>
            <a:cxnSpLocks/>
          </p:cNvCxnSpPr>
          <p:nvPr/>
        </p:nvCxnSpPr>
        <p:spPr>
          <a:xfrm>
            <a:off x="1264920" y="2933291"/>
            <a:ext cx="172974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0F39A19-AC5E-4EF3-9182-769F407CEB98}"/>
              </a:ext>
            </a:extLst>
          </p:cNvPr>
          <p:cNvCxnSpPr>
            <a:cxnSpLocks/>
          </p:cNvCxnSpPr>
          <p:nvPr/>
        </p:nvCxnSpPr>
        <p:spPr>
          <a:xfrm>
            <a:off x="1299210" y="2765651"/>
            <a:ext cx="1821179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488571C7-E571-4A05-A963-5F2BD39C7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36</a:t>
            </a:fld>
            <a:endParaRPr lang="en-US"/>
          </a:p>
        </p:txBody>
      </p:sp>
      <p:pic>
        <p:nvPicPr>
          <p:cNvPr id="33" name="Picture 32" descr="Chart, box and whisker chart&#10;&#10;Description automatically generated">
            <a:extLst>
              <a:ext uri="{FF2B5EF4-FFF2-40B4-BE49-F238E27FC236}">
                <a16:creationId xmlns:a16="http://schemas.microsoft.com/office/drawing/2014/main" id="{5906FA4B-69C9-405D-93AC-C04A9FBA1C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985" y="993887"/>
            <a:ext cx="3211803" cy="52932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BD6BEC6-F709-4147-AC8E-768E744C3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41" y="4859788"/>
            <a:ext cx="5325218" cy="80973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463B2B-C571-4ABB-9F59-04BE92C2622F}"/>
              </a:ext>
            </a:extLst>
          </p:cNvPr>
          <p:cNvCxnSpPr>
            <a:cxnSpLocks/>
          </p:cNvCxnSpPr>
          <p:nvPr/>
        </p:nvCxnSpPr>
        <p:spPr>
          <a:xfrm>
            <a:off x="3028950" y="5138011"/>
            <a:ext cx="254635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ED5F46-CF0F-4EC3-A1EB-EDC2B5C30F77}"/>
              </a:ext>
            </a:extLst>
          </p:cNvPr>
          <p:cNvCxnSpPr>
            <a:cxnSpLocks/>
          </p:cNvCxnSpPr>
          <p:nvPr/>
        </p:nvCxnSpPr>
        <p:spPr>
          <a:xfrm>
            <a:off x="1790699" y="5356451"/>
            <a:ext cx="2659381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83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7199628-2692-44BB-8E28-9AD1CBBA08B5}"/>
              </a:ext>
            </a:extLst>
          </p:cNvPr>
          <p:cNvSpPr txBox="1">
            <a:spLocks/>
          </p:cNvSpPr>
          <p:nvPr/>
        </p:nvSpPr>
        <p:spPr>
          <a:xfrm>
            <a:off x="612000" y="468000"/>
            <a:ext cx="44958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Save</a:t>
            </a:r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E55AD045-AECD-4217-BE0F-5C8988EF6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055ADFFA-EA7D-4851-98DC-D14D63855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258" y="1045718"/>
            <a:ext cx="3057144" cy="5038344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8F83CAB-3F27-4F9E-80AC-5B4398FA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37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81906F-D286-4F43-944F-54ABD5C18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99" y="1606689"/>
            <a:ext cx="6020345" cy="406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62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7199628-2692-44BB-8E28-9AD1CBBA08B5}"/>
              </a:ext>
            </a:extLst>
          </p:cNvPr>
          <p:cNvSpPr txBox="1">
            <a:spLocks/>
          </p:cNvSpPr>
          <p:nvPr/>
        </p:nvSpPr>
        <p:spPr>
          <a:xfrm>
            <a:off x="612000" y="468000"/>
            <a:ext cx="44958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Save</a:t>
            </a:r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E55AD045-AECD-4217-BE0F-5C8988EF6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pic>
        <p:nvPicPr>
          <p:cNvPr id="14" name="Picture 13" descr="Chart&#10;&#10;Description automatically generated with medium confidence">
            <a:extLst>
              <a:ext uri="{FF2B5EF4-FFF2-40B4-BE49-F238E27FC236}">
                <a16:creationId xmlns:a16="http://schemas.microsoft.com/office/drawing/2014/main" id="{645ECEF2-FF54-4BDA-BE55-DD6240FF6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93" y="1303020"/>
            <a:ext cx="3057144" cy="5038344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B225E7D-CC78-410E-8A6E-19ABD31D7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38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1E211D-2ED6-477F-A6B9-2A948A8DA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84" y="1423355"/>
            <a:ext cx="5251113" cy="468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44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843C4CD-5A89-44CF-A901-9141EA88C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316" y="2233381"/>
            <a:ext cx="5040000" cy="41229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BA57B1-BBAD-4DE8-BB66-AE9C4DEAB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316" y="1618164"/>
            <a:ext cx="5040000" cy="661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7199628-2692-44BB-8E28-9AD1CBBA08B5}"/>
              </a:ext>
            </a:extLst>
          </p:cNvPr>
          <p:cNvSpPr txBox="1">
            <a:spLocks/>
          </p:cNvSpPr>
          <p:nvPr/>
        </p:nvSpPr>
        <p:spPr>
          <a:xfrm>
            <a:off x="612000" y="468000"/>
            <a:ext cx="44958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Extra</a:t>
            </a:r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E55AD045-AECD-4217-BE0F-5C8988EF6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B225E7D-CC78-410E-8A6E-19ABD31D7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39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550C8F-4104-4B28-BF7F-0FBD18FCD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73" y="3848100"/>
            <a:ext cx="4317156" cy="1620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C3B4AD-CAAF-4F19-B768-3ABCBF8548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79"/>
          <a:stretch/>
        </p:blipFill>
        <p:spPr>
          <a:xfrm>
            <a:off x="254000" y="1618164"/>
            <a:ext cx="4194416" cy="191479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1F8855-0571-425B-A404-5264CDABAFE7}"/>
              </a:ext>
            </a:extLst>
          </p:cNvPr>
          <p:cNvCxnSpPr>
            <a:cxnSpLocks/>
          </p:cNvCxnSpPr>
          <p:nvPr/>
        </p:nvCxnSpPr>
        <p:spPr>
          <a:xfrm>
            <a:off x="5616165" y="1970430"/>
            <a:ext cx="3973006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BCD7CC-D551-40C7-B1D8-53181812C053}"/>
              </a:ext>
            </a:extLst>
          </p:cNvPr>
          <p:cNvCxnSpPr>
            <a:cxnSpLocks/>
          </p:cNvCxnSpPr>
          <p:nvPr/>
        </p:nvCxnSpPr>
        <p:spPr>
          <a:xfrm flipV="1">
            <a:off x="9222539" y="1970430"/>
            <a:ext cx="0" cy="328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06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94A79C2E-D5A3-464F-B1B9-98472F711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253" y="1937854"/>
            <a:ext cx="5076000" cy="446055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07A15A-0F76-4975-8D6C-24D96D7DA7BF}"/>
              </a:ext>
            </a:extLst>
          </p:cNvPr>
          <p:cNvCxnSpPr>
            <a:cxnSpLocks/>
            <a:stCxn id="17" idx="3"/>
            <a:endCxn id="34" idx="1"/>
          </p:cNvCxnSpPr>
          <p:nvPr/>
        </p:nvCxnSpPr>
        <p:spPr>
          <a:xfrm flipV="1">
            <a:off x="9315406" y="6247863"/>
            <a:ext cx="503639" cy="1091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2E08473-E62D-4F01-8EC6-310B972BCDB7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9251917" y="2012565"/>
            <a:ext cx="570860" cy="3238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EFB850C-118D-4944-8254-131C59BA0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468000"/>
            <a:ext cx="5181600" cy="720000"/>
          </a:xfrm>
        </p:spPr>
        <p:txBody>
          <a:bodyPr>
            <a:normAutofit/>
          </a:bodyPr>
          <a:lstStyle/>
          <a:p>
            <a:r>
              <a:rPr lang="en-US" b="1" dirty="0"/>
              <a:t>The package grammar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59FA4E6-9927-4A22-8914-1624EB2CE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08" y="1501050"/>
            <a:ext cx="3493432" cy="499182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55D29C-90D2-4010-B496-B13AE9DBB3AD}"/>
              </a:ext>
            </a:extLst>
          </p:cNvPr>
          <p:cNvSpPr/>
          <p:nvPr/>
        </p:nvSpPr>
        <p:spPr>
          <a:xfrm>
            <a:off x="4116900" y="1871882"/>
            <a:ext cx="5142580" cy="267827"/>
          </a:xfrm>
          <a:prstGeom prst="roundRect">
            <a:avLst>
              <a:gd name="adj" fmla="val 10466"/>
            </a:avLst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F4A2688-1B3D-4314-AE6D-5480B7FC0F4F}"/>
              </a:ext>
            </a:extLst>
          </p:cNvPr>
          <p:cNvSpPr/>
          <p:nvPr/>
        </p:nvSpPr>
        <p:spPr>
          <a:xfrm>
            <a:off x="4116899" y="2190099"/>
            <a:ext cx="5181599" cy="508803"/>
          </a:xfrm>
          <a:prstGeom prst="roundRect">
            <a:avLst>
              <a:gd name="adj" fmla="val 10060"/>
            </a:avLst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7D1B037-5DA0-478B-B612-DDFF4378DA29}"/>
              </a:ext>
            </a:extLst>
          </p:cNvPr>
          <p:cNvSpPr/>
          <p:nvPr/>
        </p:nvSpPr>
        <p:spPr>
          <a:xfrm>
            <a:off x="4148650" y="2755682"/>
            <a:ext cx="5141994" cy="1033568"/>
          </a:xfrm>
          <a:prstGeom prst="roundRect">
            <a:avLst>
              <a:gd name="adj" fmla="val 6686"/>
            </a:avLst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1E2D7B9-0055-4141-A05B-F86B003F9BB0}"/>
              </a:ext>
            </a:extLst>
          </p:cNvPr>
          <p:cNvSpPr/>
          <p:nvPr/>
        </p:nvSpPr>
        <p:spPr>
          <a:xfrm>
            <a:off x="4154260" y="3839640"/>
            <a:ext cx="5144238" cy="2176607"/>
          </a:xfrm>
          <a:prstGeom prst="roundRect">
            <a:avLst>
              <a:gd name="adj" fmla="val 6635"/>
            </a:avLst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DF8F82D-14D6-4335-88CF-E352080234CE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298498" y="4927944"/>
            <a:ext cx="514364" cy="3135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F0B8D63-8B5E-4F5F-BFA1-3AC2D73B83F7}"/>
              </a:ext>
            </a:extLst>
          </p:cNvPr>
          <p:cNvSpPr/>
          <p:nvPr/>
        </p:nvSpPr>
        <p:spPr>
          <a:xfrm>
            <a:off x="4116899" y="6079346"/>
            <a:ext cx="5198507" cy="358853"/>
          </a:xfrm>
          <a:prstGeom prst="roundRect">
            <a:avLst>
              <a:gd name="adj" fmla="val 10466"/>
            </a:avLst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E93B950-CA7A-441C-9D49-3B33DEC9D927}"/>
              </a:ext>
            </a:extLst>
          </p:cNvPr>
          <p:cNvCxnSpPr>
            <a:cxnSpLocks/>
          </p:cNvCxnSpPr>
          <p:nvPr/>
        </p:nvCxnSpPr>
        <p:spPr>
          <a:xfrm>
            <a:off x="9277098" y="2590550"/>
            <a:ext cx="55270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256917-0E3D-457B-B6DB-9C963176E9F2}"/>
              </a:ext>
            </a:extLst>
          </p:cNvPr>
          <p:cNvCxnSpPr>
            <a:cxnSpLocks/>
          </p:cNvCxnSpPr>
          <p:nvPr/>
        </p:nvCxnSpPr>
        <p:spPr>
          <a:xfrm>
            <a:off x="9318132" y="3656494"/>
            <a:ext cx="511667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2A73D3A-6692-4DF5-ADED-8C5D5C71CF54}"/>
              </a:ext>
            </a:extLst>
          </p:cNvPr>
          <p:cNvSpPr txBox="1"/>
          <p:nvPr/>
        </p:nvSpPr>
        <p:spPr>
          <a:xfrm>
            <a:off x="9822777" y="1689399"/>
            <a:ext cx="2746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ggplot</a:t>
            </a:r>
            <a:r>
              <a:rPr lang="en-US" b="1" dirty="0">
                <a:solidFill>
                  <a:srgbClr val="C00000"/>
                </a:solidFill>
              </a:rPr>
              <a:t> function and </a:t>
            </a:r>
          </a:p>
          <a:p>
            <a:r>
              <a:rPr lang="en-US" b="1" dirty="0">
                <a:solidFill>
                  <a:srgbClr val="C00000"/>
                </a:solidFill>
              </a:rPr>
              <a:t>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2C7D4E-BE8F-4F3E-BB19-7404FBD1C749}"/>
              </a:ext>
            </a:extLst>
          </p:cNvPr>
          <p:cNvSpPr txBox="1"/>
          <p:nvPr/>
        </p:nvSpPr>
        <p:spPr>
          <a:xfrm>
            <a:off x="9863183" y="2419843"/>
            <a:ext cx="249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Geometric elements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31CA89-2922-4878-A8D4-65858CB01EDE}"/>
              </a:ext>
            </a:extLst>
          </p:cNvPr>
          <p:cNvSpPr txBox="1"/>
          <p:nvPr/>
        </p:nvSpPr>
        <p:spPr>
          <a:xfrm>
            <a:off x="9829799" y="3358409"/>
            <a:ext cx="2132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Facets, scale, labs, coordinates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9D537F-4289-4C20-8C89-1527EAB93B11}"/>
              </a:ext>
            </a:extLst>
          </p:cNvPr>
          <p:cNvSpPr txBox="1"/>
          <p:nvPr/>
        </p:nvSpPr>
        <p:spPr>
          <a:xfrm>
            <a:off x="9832948" y="4738280"/>
            <a:ext cx="249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Theme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729DB4-96B0-4682-ACAC-9DAC7006CFD3}"/>
              </a:ext>
            </a:extLst>
          </p:cNvPr>
          <p:cNvSpPr txBox="1"/>
          <p:nvPr/>
        </p:nvSpPr>
        <p:spPr>
          <a:xfrm>
            <a:off x="9819045" y="6063197"/>
            <a:ext cx="1287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Save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5F4AE3-72F9-4AB6-9F53-BD166EFBCE72}"/>
              </a:ext>
            </a:extLst>
          </p:cNvPr>
          <p:cNvCxnSpPr>
            <a:cxnSpLocks/>
          </p:cNvCxnSpPr>
          <p:nvPr/>
        </p:nvCxnSpPr>
        <p:spPr>
          <a:xfrm flipV="1">
            <a:off x="5925553" y="2088946"/>
            <a:ext cx="2405647" cy="2730"/>
          </a:xfrm>
          <a:prstGeom prst="line">
            <a:avLst/>
          </a:prstGeom>
          <a:ln w="444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7BA694-AFF2-4A42-B6C6-9096F113F362}"/>
              </a:ext>
            </a:extLst>
          </p:cNvPr>
          <p:cNvCxnSpPr>
            <a:cxnSpLocks/>
          </p:cNvCxnSpPr>
          <p:nvPr/>
        </p:nvCxnSpPr>
        <p:spPr>
          <a:xfrm>
            <a:off x="5137150" y="2644270"/>
            <a:ext cx="1749298" cy="0"/>
          </a:xfrm>
          <a:prstGeom prst="line">
            <a:avLst/>
          </a:prstGeom>
          <a:ln w="444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173291C0-C105-4058-AB60-EE2870E87147}"/>
              </a:ext>
            </a:extLst>
          </p:cNvPr>
          <p:cNvCxnSpPr>
            <a:cxnSpLocks/>
          </p:cNvCxnSpPr>
          <p:nvPr/>
        </p:nvCxnSpPr>
        <p:spPr>
          <a:xfrm>
            <a:off x="8039100" y="2085660"/>
            <a:ext cx="1829007" cy="1003119"/>
          </a:xfrm>
          <a:prstGeom prst="bentConnector3">
            <a:avLst>
              <a:gd name="adj1" fmla="val 50000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66DAF93-C325-4D3C-B69E-F81ECB7CC15B}"/>
              </a:ext>
            </a:extLst>
          </p:cNvPr>
          <p:cNvCxnSpPr>
            <a:cxnSpLocks/>
          </p:cNvCxnSpPr>
          <p:nvPr/>
        </p:nvCxnSpPr>
        <p:spPr>
          <a:xfrm>
            <a:off x="6872732" y="2644270"/>
            <a:ext cx="2166366" cy="444509"/>
          </a:xfrm>
          <a:prstGeom prst="bentConnector3">
            <a:avLst>
              <a:gd name="adj1" fmla="val 50000"/>
            </a:avLst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8AC5A18-0366-451D-8426-216E619706AD}"/>
              </a:ext>
            </a:extLst>
          </p:cNvPr>
          <p:cNvSpPr txBox="1"/>
          <p:nvPr/>
        </p:nvSpPr>
        <p:spPr>
          <a:xfrm>
            <a:off x="9868107" y="2904113"/>
            <a:ext cx="2132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Aesthetic mappings</a:t>
            </a:r>
          </a:p>
        </p:txBody>
      </p:sp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9071B47E-8814-482A-8C22-239AF225A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FCFC12-DB10-4960-B4EA-C94DB433C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33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30" grpId="0"/>
      <p:bldP spid="31" grpId="0"/>
      <p:bldP spid="32" grpId="0"/>
      <p:bldP spid="33" grpId="0"/>
      <p:bldP spid="34" grpId="0"/>
      <p:bldP spid="6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23E62C0-75D7-4652-A78E-9E40F399D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05" y="2382577"/>
            <a:ext cx="5040000" cy="4122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A8B5EF-0808-4595-B675-FB381091D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186" y="2416722"/>
            <a:ext cx="5040000" cy="41229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8F9A6F-7439-4903-80DC-0A0E88C12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40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31E347-3782-43B2-B099-8153D9090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541"/>
          <a:stretch/>
        </p:blipFill>
        <p:spPr>
          <a:xfrm>
            <a:off x="234705" y="1423355"/>
            <a:ext cx="5400000" cy="10404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64B5718-D7A5-402F-BCCB-160768C44E5D}"/>
              </a:ext>
            </a:extLst>
          </p:cNvPr>
          <p:cNvSpPr txBox="1">
            <a:spLocks/>
          </p:cNvSpPr>
          <p:nvPr/>
        </p:nvSpPr>
        <p:spPr>
          <a:xfrm>
            <a:off x="612000" y="468000"/>
            <a:ext cx="44958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Extra</a:t>
            </a: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293A785C-9E55-4012-B757-04E769159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6FBA05-9CF2-4953-8342-09E322454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186" y="879792"/>
            <a:ext cx="5400000" cy="157687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5E34A4-8841-4AC2-943F-771D8D305415}"/>
              </a:ext>
            </a:extLst>
          </p:cNvPr>
          <p:cNvCxnSpPr>
            <a:cxnSpLocks/>
          </p:cNvCxnSpPr>
          <p:nvPr/>
        </p:nvCxnSpPr>
        <p:spPr>
          <a:xfrm>
            <a:off x="476005" y="1813151"/>
            <a:ext cx="1130545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4491F2-1951-4728-98E1-966AB97BC33B}"/>
              </a:ext>
            </a:extLst>
          </p:cNvPr>
          <p:cNvCxnSpPr>
            <a:cxnSpLocks/>
          </p:cNvCxnSpPr>
          <p:nvPr/>
        </p:nvCxnSpPr>
        <p:spPr>
          <a:xfrm>
            <a:off x="476005" y="2416722"/>
            <a:ext cx="940045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9E011A-41D4-48D5-BDC4-74AFA17D4FFF}"/>
              </a:ext>
            </a:extLst>
          </p:cNvPr>
          <p:cNvCxnSpPr>
            <a:cxnSpLocks/>
          </p:cNvCxnSpPr>
          <p:nvPr/>
        </p:nvCxnSpPr>
        <p:spPr>
          <a:xfrm>
            <a:off x="1657105" y="1946822"/>
            <a:ext cx="1962395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5996ABE-B111-47DB-9945-95D94A9C99FF}"/>
              </a:ext>
            </a:extLst>
          </p:cNvPr>
          <p:cNvCxnSpPr>
            <a:cxnSpLocks/>
          </p:cNvCxnSpPr>
          <p:nvPr/>
        </p:nvCxnSpPr>
        <p:spPr>
          <a:xfrm>
            <a:off x="6096000" y="1102272"/>
            <a:ext cx="130810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755EDC-1BE2-41FD-9583-318653CA383F}"/>
              </a:ext>
            </a:extLst>
          </p:cNvPr>
          <p:cNvCxnSpPr>
            <a:cxnSpLocks/>
          </p:cNvCxnSpPr>
          <p:nvPr/>
        </p:nvCxnSpPr>
        <p:spPr>
          <a:xfrm>
            <a:off x="6661150" y="1401677"/>
            <a:ext cx="14351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BFBD46-1052-4A55-BDBF-6021812D4DD6}"/>
              </a:ext>
            </a:extLst>
          </p:cNvPr>
          <p:cNvCxnSpPr>
            <a:cxnSpLocks/>
          </p:cNvCxnSpPr>
          <p:nvPr/>
        </p:nvCxnSpPr>
        <p:spPr>
          <a:xfrm>
            <a:off x="6591300" y="2327822"/>
            <a:ext cx="252095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29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FCFC12-DB10-4960-B4EA-C94DB433C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41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B850C-118D-4944-8254-131C59BA04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2000" y="468313"/>
            <a:ext cx="5181600" cy="719137"/>
          </a:xfrm>
        </p:spPr>
        <p:txBody>
          <a:bodyPr>
            <a:normAutofit/>
          </a:bodyPr>
          <a:lstStyle/>
          <a:p>
            <a:r>
              <a:rPr lang="en-US" b="1" dirty="0"/>
              <a:t>The package grammar</a:t>
            </a:r>
          </a:p>
        </p:txBody>
      </p:sp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9071B47E-8814-482A-8C22-239AF225A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pic>
        <p:nvPicPr>
          <p:cNvPr id="29" name="Picture 28" descr="Chart&#10;&#10;Description automatically generated with medium confidence">
            <a:extLst>
              <a:ext uri="{FF2B5EF4-FFF2-40B4-BE49-F238E27FC236}">
                <a16:creationId xmlns:a16="http://schemas.microsoft.com/office/drawing/2014/main" id="{6B7DD284-1342-48AD-8048-14309D0A4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53" y="1270078"/>
            <a:ext cx="3057144" cy="503834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6D923DA-C1EC-4D55-BD76-58C1FF6F107E}"/>
              </a:ext>
            </a:extLst>
          </p:cNvPr>
          <p:cNvSpPr txBox="1"/>
          <p:nvPr/>
        </p:nvSpPr>
        <p:spPr>
          <a:xfrm>
            <a:off x="4442459" y="1687153"/>
            <a:ext cx="7749541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DATA  (</a:t>
            </a:r>
            <a:r>
              <a:rPr lang="en-US" sz="2400" dirty="0" err="1"/>
              <a:t>survey_data_long</a:t>
            </a:r>
            <a:r>
              <a:rPr lang="en-US" sz="2400" dirty="0"/>
              <a:t>)  %&gt;%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>
                <a:solidFill>
                  <a:srgbClr val="E7535E"/>
                </a:solidFill>
              </a:rPr>
              <a:t>ggplot</a:t>
            </a:r>
            <a:r>
              <a:rPr lang="en-US" sz="2400" b="1" dirty="0">
                <a:solidFill>
                  <a:srgbClr val="E7535E"/>
                </a:solidFill>
              </a:rPr>
              <a:t> function </a:t>
            </a:r>
            <a:r>
              <a:rPr lang="en-US" sz="2400" dirty="0"/>
              <a:t>–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      </a:t>
            </a:r>
            <a:r>
              <a:rPr lang="en-US" sz="2400" b="1" dirty="0">
                <a:solidFill>
                  <a:srgbClr val="E7535E"/>
                </a:solidFill>
              </a:rPr>
              <a:t>Geometric elements </a:t>
            </a:r>
            <a:r>
              <a:rPr lang="en-US" sz="2400" dirty="0"/>
              <a:t>(</a:t>
            </a:r>
            <a:r>
              <a:rPr lang="en-US" sz="2000" dirty="0" err="1">
                <a:latin typeface="Consolas" panose="020B0609020204030204" pitchFamily="49" charset="0"/>
              </a:rPr>
              <a:t>geom_boxplot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/>
              <a:t>and </a:t>
            </a:r>
            <a:r>
              <a:rPr lang="en-US" sz="2000" dirty="0" err="1">
                <a:latin typeface="Consolas" panose="020B0609020204030204" pitchFamily="49" charset="0"/>
              </a:rPr>
              <a:t>geom_jitter</a:t>
            </a:r>
            <a:r>
              <a:rPr lang="en-US" sz="2400" dirty="0"/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      </a:t>
            </a:r>
            <a:r>
              <a:rPr lang="en-US" sz="2400" b="1" dirty="0">
                <a:solidFill>
                  <a:srgbClr val="E7535E"/>
                </a:solidFill>
              </a:rPr>
              <a:t>Aesthetic</a:t>
            </a:r>
            <a:r>
              <a:rPr lang="en-US" sz="2400" dirty="0"/>
              <a:t> (</a:t>
            </a:r>
            <a:r>
              <a:rPr lang="en-US" sz="2000" dirty="0">
                <a:latin typeface="Consolas" panose="020B0609020204030204" pitchFamily="49" charset="0"/>
              </a:rPr>
              <a:t>x,</a:t>
            </a:r>
            <a:r>
              <a:rPr lang="en-US" sz="2000" dirty="0"/>
              <a:t> y, and </a:t>
            </a:r>
            <a:r>
              <a:rPr lang="en-US" sz="2000" dirty="0">
                <a:latin typeface="Consolas" panose="020B0609020204030204" pitchFamily="49" charset="0"/>
              </a:rPr>
              <a:t>color</a:t>
            </a:r>
            <a:r>
              <a:rPr lang="en-US" sz="2400" dirty="0"/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	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Scale</a:t>
            </a:r>
            <a:r>
              <a:rPr lang="en-US" sz="2400" dirty="0"/>
              <a:t>(</a:t>
            </a:r>
            <a:r>
              <a:rPr lang="en-US" sz="2000" dirty="0"/>
              <a:t>y-continues and color [ggsci]</a:t>
            </a:r>
            <a:r>
              <a:rPr lang="en-US" sz="2400" dirty="0"/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	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Facets</a:t>
            </a:r>
            <a:r>
              <a:rPr lang="en-US" sz="2400" dirty="0"/>
              <a:t> (</a:t>
            </a:r>
            <a:r>
              <a:rPr lang="en-US" sz="2000" dirty="0" err="1">
                <a:latin typeface="Consolas" panose="020B0609020204030204" pitchFamily="49" charset="0"/>
              </a:rPr>
              <a:t>facet_wrap</a:t>
            </a:r>
            <a:r>
              <a:rPr lang="en-US" sz="2400" dirty="0"/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	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Themes</a:t>
            </a:r>
            <a:r>
              <a:rPr lang="en-US" sz="2400" dirty="0"/>
              <a:t>(</a:t>
            </a:r>
            <a:r>
              <a:rPr lang="en-US" sz="2000" dirty="0"/>
              <a:t>customized</a:t>
            </a:r>
            <a:r>
              <a:rPr lang="en-US" sz="2400" dirty="0"/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Save</a:t>
            </a:r>
            <a:r>
              <a:rPr lang="en-US" sz="2400" dirty="0"/>
              <a:t>(</a:t>
            </a:r>
            <a:r>
              <a:rPr lang="en-US" sz="2000" dirty="0" err="1">
                <a:latin typeface="Consolas" panose="020B0609020204030204" pitchFamily="49" charset="0"/>
              </a:rPr>
              <a:t>ggsave</a:t>
            </a:r>
            <a:r>
              <a:rPr lang="en-US" sz="2000" dirty="0"/>
              <a:t> </a:t>
            </a:r>
            <a:r>
              <a:rPr lang="en-US" sz="2000"/>
              <a:t>– tiff, </a:t>
            </a:r>
            <a:r>
              <a:rPr lang="en-US" sz="2000" dirty="0"/>
              <a:t>85x140 mm</a:t>
            </a:r>
            <a:r>
              <a:rPr lang="en-US" sz="2400" dirty="0"/>
              <a:t>)</a:t>
            </a: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B015881E-A6E0-4F13-8FDB-B268485B7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445" y="3532179"/>
            <a:ext cx="2339316" cy="277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270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A75C84-389E-4E0E-8461-90350CE8D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25" y="3982187"/>
            <a:ext cx="3855160" cy="2753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501997-746F-4FE9-9DFF-5D5D1CDB4C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2000" y="468313"/>
            <a:ext cx="10515600" cy="719137"/>
          </a:xfrm>
        </p:spPr>
        <p:txBody>
          <a:bodyPr>
            <a:normAutofit/>
          </a:bodyPr>
          <a:lstStyle/>
          <a:p>
            <a:r>
              <a:rPr lang="en-US" b="1" dirty="0"/>
              <a:t>Get inspired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F291112C-4C6A-4CC4-B71E-865FE4020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00" y="52435"/>
            <a:ext cx="841672" cy="975471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3291516-F011-4426-99F8-68D3248AA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27198"/>
            <a:ext cx="4172585" cy="278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512763-BFC8-4DF1-A606-621B3A837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72758"/>
            <a:ext cx="3807715" cy="475964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7B4EB737-7981-458B-B86E-4848A0A0E873}"/>
              </a:ext>
            </a:extLst>
          </p:cNvPr>
          <p:cNvSpPr txBox="1"/>
          <p:nvPr/>
        </p:nvSpPr>
        <p:spPr>
          <a:xfrm>
            <a:off x="6096000" y="5175564"/>
            <a:ext cx="4133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Del Ponte, E. M., &amp; </a:t>
            </a:r>
            <a:r>
              <a:rPr lang="en-US" sz="1600" dirty="0" err="1"/>
              <a:t>Belachew</a:t>
            </a:r>
            <a:r>
              <a:rPr lang="en-US" sz="1600" dirty="0"/>
              <a:t>, K. </a:t>
            </a:r>
            <a:r>
              <a:rPr lang="en-US" sz="1600" dirty="0">
                <a:hlinkClick r:id="rId6"/>
              </a:rPr>
              <a:t>https://doi.org/10.17605/OSF.IO/XEJAZ</a:t>
            </a:r>
            <a:r>
              <a:rPr lang="en-US" sz="16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58D4FE-D793-47DA-ACED-B45EB29981A2}"/>
              </a:ext>
            </a:extLst>
          </p:cNvPr>
          <p:cNvSpPr txBox="1"/>
          <p:nvPr/>
        </p:nvSpPr>
        <p:spPr>
          <a:xfrm>
            <a:off x="6096000" y="5760339"/>
            <a:ext cx="45656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333333"/>
                </a:solidFill>
                <a:effectLst/>
                <a:latin typeface="-apple-system"/>
              </a:rPr>
              <a:t>Belachew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-apple-system"/>
              </a:rPr>
              <a:t>, K.,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-apple-system"/>
              </a:rPr>
              <a:t>Senbeta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-apple-system"/>
              </a:rPr>
              <a:t>, G.A.,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-apple-system"/>
              </a:rPr>
              <a:t>Garedew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-apple-system"/>
              </a:rPr>
              <a:t>, W. 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-apple-system"/>
              </a:rPr>
              <a:t>et al.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-apple-system"/>
              </a:rPr>
              <a:t> Altitude is the main driver of coffee leaf rust epidemics: a large-scale survey in Ethiopia. 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-apple-system"/>
              </a:rPr>
              <a:t>Trop. plant </a:t>
            </a:r>
            <a:r>
              <a:rPr lang="en-US" sz="1400" b="0" i="1" dirty="0" err="1">
                <a:solidFill>
                  <a:srgbClr val="333333"/>
                </a:solidFill>
                <a:effectLst/>
                <a:latin typeface="-apple-system"/>
              </a:rPr>
              <a:t>pathol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US" sz="1400" b="1" i="0" dirty="0">
                <a:solidFill>
                  <a:srgbClr val="333333"/>
                </a:solidFill>
                <a:effectLst/>
                <a:latin typeface="-apple-system"/>
              </a:rPr>
              <a:t>45, 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-apple-system"/>
              </a:rPr>
              <a:t>511–521 (2020).</a:t>
            </a:r>
          </a:p>
          <a:p>
            <a:r>
              <a:rPr lang="en-US" sz="1400" b="0" i="0" dirty="0">
                <a:solidFill>
                  <a:srgbClr val="333333"/>
                </a:solidFill>
                <a:effectLst/>
                <a:latin typeface="-apple-system"/>
                <a:hlinkClick r:id="rId7"/>
              </a:rPr>
              <a:t>https://doi.org/10.1007/s40858-020-00383-4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17553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4DEE86-DF13-4F27-A9C4-18E068592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70" y="637190"/>
            <a:ext cx="3046413" cy="1782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C2E795-DD47-4FC2-AA7F-60615CA080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9"/>
          <a:stretch/>
        </p:blipFill>
        <p:spPr>
          <a:xfrm>
            <a:off x="640870" y="2494565"/>
            <a:ext cx="3046413" cy="1793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E93558-CBB7-40FE-8C26-2BD828611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70" y="4363052"/>
            <a:ext cx="3046413" cy="1789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F00733-C65B-439D-ACBC-2B50A4DD90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26"/>
          <a:stretch/>
        </p:blipFill>
        <p:spPr>
          <a:xfrm>
            <a:off x="3761895" y="637190"/>
            <a:ext cx="3127375" cy="1830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91BBA1-6CEC-420C-A2A3-88413BDC34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64"/>
          <a:stretch/>
        </p:blipFill>
        <p:spPr>
          <a:xfrm>
            <a:off x="6968329" y="630043"/>
            <a:ext cx="4582800" cy="27147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038E62-EB3E-449E-85C4-D8C80DECCC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93"/>
          <a:stretch/>
        </p:blipFill>
        <p:spPr>
          <a:xfrm>
            <a:off x="3760308" y="4363052"/>
            <a:ext cx="3128400" cy="18649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386E03-B0B2-4506-B44C-77CE1B8890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58" b="1"/>
          <a:stretch/>
        </p:blipFill>
        <p:spPr>
          <a:xfrm>
            <a:off x="6962295" y="3443890"/>
            <a:ext cx="4583113" cy="27082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4A6168-8CD0-4A7C-A84B-95A802785B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743" b="1"/>
          <a:stretch/>
        </p:blipFill>
        <p:spPr>
          <a:xfrm>
            <a:off x="3766342" y="2505724"/>
            <a:ext cx="3128400" cy="17827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B7DC25-F7C9-4BF4-83D0-2B42079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53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2C97F4-03A0-492B-9BDD-2DD8F3AD9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r="5437"/>
          <a:stretch/>
        </p:blipFill>
        <p:spPr>
          <a:xfrm>
            <a:off x="2492876" y="1182370"/>
            <a:ext cx="7328168" cy="46024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DEA689-2C5C-4A84-9827-8431C45C4D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3"/>
          <a:stretch/>
        </p:blipFill>
        <p:spPr>
          <a:xfrm>
            <a:off x="380732" y="1182370"/>
            <a:ext cx="2004060" cy="15697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E1D4B-9EFA-4E8B-9C3E-12AA37B87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52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FL AVERAGE TEAM EXPERIENCE">
            <a:extLst>
              <a:ext uri="{FF2B5EF4-FFF2-40B4-BE49-F238E27FC236}">
                <a16:creationId xmlns:a16="http://schemas.microsoft.com/office/drawing/2014/main" id="{591799E1-88EA-48C1-A502-06FCD99F1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289" y="90898"/>
            <a:ext cx="5377423" cy="640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4F9DE2A-4397-45FF-B8D4-713C293BA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410" y="365760"/>
            <a:ext cx="1891879" cy="15687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717742-1430-481F-9064-D10037DCA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5431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3F6710B-D7B3-4363-A497-B9FF1077322F}"/>
              </a:ext>
            </a:extLst>
          </p:cNvPr>
          <p:cNvGrpSpPr/>
          <p:nvPr/>
        </p:nvGrpSpPr>
        <p:grpSpPr>
          <a:xfrm>
            <a:off x="1028700" y="2571158"/>
            <a:ext cx="5814059" cy="4017939"/>
            <a:chOff x="5684520" y="2450620"/>
            <a:chExt cx="5814059" cy="401793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472B0F6-942B-46AC-B41F-5A4545A4A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6916" y="2450620"/>
              <a:ext cx="5701663" cy="375335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61A22B-41DF-4310-A7BC-8CDA357139B0}"/>
                </a:ext>
              </a:extLst>
            </p:cNvPr>
            <p:cNvSpPr txBox="1"/>
            <p:nvPr/>
          </p:nvSpPr>
          <p:spPr>
            <a:xfrm>
              <a:off x="5684520" y="6099227"/>
              <a:ext cx="18745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effectLst/>
                </a:rPr>
                <a:t>@florencelydia11 </a:t>
              </a:r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873095-D887-401F-B58B-9487811B8BD2}"/>
              </a:ext>
            </a:extLst>
          </p:cNvPr>
          <p:cNvGrpSpPr/>
          <p:nvPr/>
        </p:nvGrpSpPr>
        <p:grpSpPr>
          <a:xfrm>
            <a:off x="6842759" y="639258"/>
            <a:ext cx="4151118" cy="5970469"/>
            <a:chOff x="1137162" y="498526"/>
            <a:chExt cx="4151118" cy="5970469"/>
          </a:xfrm>
        </p:grpSpPr>
        <p:pic>
          <p:nvPicPr>
            <p:cNvPr id="5122" name="Picture 2" descr="A pictograph where each picture represents one of six types of plastic found. In the visualization, polyester plastic is the most found plastic pollution type and PVC is the least. ">
              <a:extLst>
                <a:ext uri="{FF2B5EF4-FFF2-40B4-BE49-F238E27FC236}">
                  <a16:creationId xmlns:a16="http://schemas.microsoft.com/office/drawing/2014/main" id="{80764A71-F500-4E2F-A6B3-7DE3AC52B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2548" y="498526"/>
              <a:ext cx="4025732" cy="570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EA9A54-4EF7-41D5-9606-9662F298D3D4}"/>
                </a:ext>
              </a:extLst>
            </p:cNvPr>
            <p:cNvSpPr txBox="1"/>
            <p:nvPr/>
          </p:nvSpPr>
          <p:spPr>
            <a:xfrm>
              <a:off x="1137162" y="6099663"/>
              <a:ext cx="15799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@ijeamaka_a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C560C-329F-4BD5-A200-F05225327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243" y="166924"/>
            <a:ext cx="4699757" cy="23498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BD7598-98DF-4A7C-B380-0FCC0C2A3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33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D287B7F-67AD-4754-B80E-62A170103D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"/>
          <a:stretch/>
        </p:blipFill>
        <p:spPr>
          <a:xfrm>
            <a:off x="6096000" y="2088727"/>
            <a:ext cx="4680000" cy="31086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FB850C-118D-4944-8254-131C59BA0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468000"/>
            <a:ext cx="10515600" cy="720000"/>
          </a:xfrm>
        </p:spPr>
        <p:txBody>
          <a:bodyPr>
            <a:noAutofit/>
          </a:bodyPr>
          <a:lstStyle/>
          <a:p>
            <a:r>
              <a:rPr lang="en-US" b="1" dirty="0"/>
              <a:t>Data and </a:t>
            </a:r>
            <a:r>
              <a:rPr lang="en-US" b="1" dirty="0" err="1"/>
              <a:t>ggplot</a:t>
            </a:r>
            <a:r>
              <a:rPr lang="en-US" b="1" dirty="0"/>
              <a:t> function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DF0A2FD-C672-4D55-88D4-0B9C8FF0B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529181-35B6-4991-BF50-3121421A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3" y="3554741"/>
            <a:ext cx="4304238" cy="316673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922498-2021-4A90-B874-2089BCDD255B}"/>
              </a:ext>
            </a:extLst>
          </p:cNvPr>
          <p:cNvCxnSpPr>
            <a:cxnSpLocks/>
          </p:cNvCxnSpPr>
          <p:nvPr/>
        </p:nvCxnSpPr>
        <p:spPr>
          <a:xfrm flipV="1">
            <a:off x="7069272" y="4554323"/>
            <a:ext cx="0" cy="27582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B2545F-59A8-4A29-85D4-4676AF879BFA}"/>
              </a:ext>
            </a:extLst>
          </p:cNvPr>
          <p:cNvCxnSpPr>
            <a:cxnSpLocks/>
          </p:cNvCxnSpPr>
          <p:nvPr/>
        </p:nvCxnSpPr>
        <p:spPr>
          <a:xfrm>
            <a:off x="8083266" y="4554323"/>
            <a:ext cx="0" cy="27582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3FBFA4-BD5C-4D1A-8612-C4A8BC56752B}"/>
              </a:ext>
            </a:extLst>
          </p:cNvPr>
          <p:cNvCxnSpPr>
            <a:cxnSpLocks/>
          </p:cNvCxnSpPr>
          <p:nvPr/>
        </p:nvCxnSpPr>
        <p:spPr>
          <a:xfrm>
            <a:off x="8884547" y="4766251"/>
            <a:ext cx="403860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EF19B4D4-72E3-4EEA-9178-4CF258010DE7}"/>
              </a:ext>
            </a:extLst>
          </p:cNvPr>
          <p:cNvSpPr/>
          <p:nvPr/>
        </p:nvSpPr>
        <p:spPr>
          <a:xfrm>
            <a:off x="9939541" y="4527657"/>
            <a:ext cx="342900" cy="329152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4B213A6F-B97B-4134-B500-2A1C45413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FB65F4-ADA0-44DA-899C-AA00F92A8E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4081"/>
          <a:stretch/>
        </p:blipFill>
        <p:spPr>
          <a:xfrm>
            <a:off x="515715" y="1202689"/>
            <a:ext cx="5400000" cy="4292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753E39-DA49-403B-A4EE-CB3A4B9A3D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1411"/>
          <a:stretch/>
        </p:blipFill>
        <p:spPr>
          <a:xfrm>
            <a:off x="416899" y="1676773"/>
            <a:ext cx="5400000" cy="14045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69426D-69EA-4793-B94F-562981207D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9290" r="16051"/>
          <a:stretch/>
        </p:blipFill>
        <p:spPr>
          <a:xfrm>
            <a:off x="6096000" y="1595108"/>
            <a:ext cx="5400000" cy="4177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BE4105-3859-4EDA-BEAC-543083F62D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363" y="3194741"/>
            <a:ext cx="1001739" cy="36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675316F-4A87-4488-8F40-17FD1C4B42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7521" y="5458585"/>
            <a:ext cx="4304238" cy="89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8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850C-118D-4944-8254-131C59BA0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468000"/>
            <a:ext cx="6499900" cy="718129"/>
          </a:xfrm>
        </p:spPr>
        <p:txBody>
          <a:bodyPr>
            <a:normAutofit/>
          </a:bodyPr>
          <a:lstStyle/>
          <a:p>
            <a:r>
              <a:rPr lang="en-US" b="1" dirty="0"/>
              <a:t>Data and </a:t>
            </a:r>
            <a:r>
              <a:rPr lang="en-US" b="1" dirty="0" err="1"/>
              <a:t>ggplot</a:t>
            </a:r>
            <a:r>
              <a:rPr lang="en-US" b="1" dirty="0"/>
              <a:t> function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762F-E3E7-47FA-945D-29A4E3333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11B1A-BD75-4032-BE0F-7C1A0B4548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6"/>
          <a:stretch/>
        </p:blipFill>
        <p:spPr>
          <a:xfrm>
            <a:off x="6904150" y="1642056"/>
            <a:ext cx="4680000" cy="463807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D5E480-B97B-4971-99FB-FDCA8989C3A3}"/>
              </a:ext>
            </a:extLst>
          </p:cNvPr>
          <p:cNvCxnSpPr>
            <a:cxnSpLocks/>
          </p:cNvCxnSpPr>
          <p:nvPr/>
        </p:nvCxnSpPr>
        <p:spPr>
          <a:xfrm flipV="1">
            <a:off x="10920160" y="5628765"/>
            <a:ext cx="0" cy="27582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FCE226C-E67B-4208-AB63-CA2541DC589B}"/>
              </a:ext>
            </a:extLst>
          </p:cNvPr>
          <p:cNvCxnSpPr>
            <a:cxnSpLocks/>
          </p:cNvCxnSpPr>
          <p:nvPr/>
        </p:nvCxnSpPr>
        <p:spPr>
          <a:xfrm>
            <a:off x="8894955" y="5602091"/>
            <a:ext cx="0" cy="27582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A4EB9E-DF49-4D5B-898A-ADCA6FC6CF00}"/>
              </a:ext>
            </a:extLst>
          </p:cNvPr>
          <p:cNvCxnSpPr/>
          <p:nvPr/>
        </p:nvCxnSpPr>
        <p:spPr>
          <a:xfrm>
            <a:off x="9698598" y="5829259"/>
            <a:ext cx="403860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E932C386-58A9-4A73-94DA-0CDC4AB5D1F6}"/>
              </a:ext>
            </a:extLst>
          </p:cNvPr>
          <p:cNvSpPr/>
          <p:nvPr/>
        </p:nvSpPr>
        <p:spPr>
          <a:xfrm>
            <a:off x="7698615" y="5598285"/>
            <a:ext cx="342900" cy="329152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7EC9D428-ABB2-4B31-A77C-3AFE1446B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2BAACF-546B-45CC-BCDC-E1649AF99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97" y="1485477"/>
            <a:ext cx="6190803" cy="8669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A71075-A312-498F-8D51-F429C589B0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411"/>
          <a:stretch/>
        </p:blipFill>
        <p:spPr>
          <a:xfrm>
            <a:off x="438597" y="2556530"/>
            <a:ext cx="5400000" cy="1404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CA2F5F-C4CF-4AA2-96B5-8EC0E41FC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97" y="4687242"/>
            <a:ext cx="5400000" cy="91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ED8487-C752-4975-BA0D-04F4593FB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17" y="1846779"/>
            <a:ext cx="4320000" cy="43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5FDB62-01E5-49CA-90C6-59B04B203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940" y="1832299"/>
            <a:ext cx="4320000" cy="43200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2EBCC34-2715-41F7-A5E3-6ADAF9904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73C5-57B8-49B1-975B-A41FD4C44E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2000" y="468313"/>
            <a:ext cx="6057900" cy="720000"/>
          </a:xfrm>
        </p:spPr>
        <p:txBody>
          <a:bodyPr>
            <a:normAutofit/>
          </a:bodyPr>
          <a:lstStyle/>
          <a:p>
            <a:r>
              <a:rPr lang="en-US" b="1" dirty="0"/>
              <a:t>Geometric elements</a:t>
            </a:r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C1AD8F79-C7E2-41D4-ACF4-1290CA11A7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129F3E-47C4-444F-9198-522EE3B2CF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245"/>
          <a:stretch/>
        </p:blipFill>
        <p:spPr>
          <a:xfrm>
            <a:off x="659512" y="1420069"/>
            <a:ext cx="5040000" cy="4887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CA01CB-60DA-4C63-82AE-2344809605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245"/>
          <a:stretch/>
        </p:blipFill>
        <p:spPr>
          <a:xfrm>
            <a:off x="6215777" y="1374459"/>
            <a:ext cx="5040000" cy="48870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C59409-BC74-46A1-AAFC-0D9B00AFC0FA}"/>
              </a:ext>
            </a:extLst>
          </p:cNvPr>
          <p:cNvCxnSpPr>
            <a:cxnSpLocks/>
          </p:cNvCxnSpPr>
          <p:nvPr/>
        </p:nvCxnSpPr>
        <p:spPr>
          <a:xfrm flipH="1" flipV="1">
            <a:off x="5628298" y="1594697"/>
            <a:ext cx="1" cy="3494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39FE23-C8B8-4503-9FBD-2975D3BB8157}"/>
              </a:ext>
            </a:extLst>
          </p:cNvPr>
          <p:cNvCxnSpPr>
            <a:cxnSpLocks/>
          </p:cNvCxnSpPr>
          <p:nvPr/>
        </p:nvCxnSpPr>
        <p:spPr>
          <a:xfrm>
            <a:off x="853440" y="1832299"/>
            <a:ext cx="123444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875D5F-3817-4B4D-B595-13629BAE3182}"/>
              </a:ext>
            </a:extLst>
          </p:cNvPr>
          <p:cNvCxnSpPr>
            <a:cxnSpLocks/>
          </p:cNvCxnSpPr>
          <p:nvPr/>
        </p:nvCxnSpPr>
        <p:spPr>
          <a:xfrm>
            <a:off x="6458036" y="1846779"/>
            <a:ext cx="108284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57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39FA745-CDCA-406A-801A-4AF0E11DC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878" y="2024966"/>
            <a:ext cx="4680000" cy="46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A22CAA-2DA1-4B6E-A905-5FEA5E571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2" y="2024966"/>
            <a:ext cx="4680000" cy="468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CADF86A-DF00-427D-B65C-F3FEDBA472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302"/>
          <a:stretch/>
        </p:blipFill>
        <p:spPr>
          <a:xfrm>
            <a:off x="802558" y="1466793"/>
            <a:ext cx="5040000" cy="589698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A5D5D71-8D9E-4F0B-8B20-387280715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73C5-57B8-49B1-975B-A41FD4C44E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2000" y="468313"/>
            <a:ext cx="6057900" cy="720000"/>
          </a:xfrm>
        </p:spPr>
        <p:txBody>
          <a:bodyPr>
            <a:normAutofit/>
          </a:bodyPr>
          <a:lstStyle/>
          <a:p>
            <a:r>
              <a:rPr lang="en-US" b="1" dirty="0"/>
              <a:t>Geometric elements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39FE23-C8B8-4503-9FBD-2975D3BB8157}"/>
              </a:ext>
            </a:extLst>
          </p:cNvPr>
          <p:cNvCxnSpPr/>
          <p:nvPr/>
        </p:nvCxnSpPr>
        <p:spPr>
          <a:xfrm>
            <a:off x="1014122" y="1968663"/>
            <a:ext cx="115062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picture containing icon&#10;&#10;Description automatically generated">
            <a:extLst>
              <a:ext uri="{FF2B5EF4-FFF2-40B4-BE49-F238E27FC236}">
                <a16:creationId xmlns:a16="http://schemas.microsoft.com/office/drawing/2014/main" id="{2FED883B-44D2-4239-8B94-350FD063D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11D03D6-E18B-4D28-B360-56815C6A0C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049"/>
          <a:stretch/>
        </p:blipFill>
        <p:spPr>
          <a:xfrm>
            <a:off x="6349442" y="1565494"/>
            <a:ext cx="5040000" cy="48266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09E14A-9EE4-4AFA-9D70-97D0DFC4CA09}"/>
              </a:ext>
            </a:extLst>
          </p:cNvPr>
          <p:cNvCxnSpPr>
            <a:cxnSpLocks/>
          </p:cNvCxnSpPr>
          <p:nvPr/>
        </p:nvCxnSpPr>
        <p:spPr>
          <a:xfrm>
            <a:off x="7567577" y="1968663"/>
            <a:ext cx="1043023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64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499AEB23-5683-4F09-910D-F88A1EAAE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78" y="1831700"/>
            <a:ext cx="4680000" cy="4680000"/>
          </a:xfrm>
          <a:prstGeom prst="rect">
            <a:avLst/>
          </a:prstGeom>
        </p:spPr>
      </p:pic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4A798C56-4D06-4690-B09E-6B4DFA2E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78F10-4EAD-4089-95E1-66E50DF3FE68}" type="slidenum">
              <a:rPr lang="en-US" smtClean="0"/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73C5-57B8-49B1-975B-A41FD4C44E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2000" y="468000"/>
            <a:ext cx="6057900" cy="720000"/>
          </a:xfrm>
        </p:spPr>
        <p:txBody>
          <a:bodyPr>
            <a:normAutofit/>
          </a:bodyPr>
          <a:lstStyle/>
          <a:p>
            <a:r>
              <a:rPr lang="en-US" b="1" dirty="0"/>
              <a:t>Geometric elements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1A50C03-F4B3-4E38-BBA0-83CE4B00425E}"/>
              </a:ext>
            </a:extLst>
          </p:cNvPr>
          <p:cNvCxnSpPr>
            <a:cxnSpLocks/>
          </p:cNvCxnSpPr>
          <p:nvPr/>
        </p:nvCxnSpPr>
        <p:spPr>
          <a:xfrm flipV="1">
            <a:off x="4731142" y="3362488"/>
            <a:ext cx="0" cy="23717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3A87CDE8-B804-47F9-A313-71CCEF47BA81}"/>
              </a:ext>
            </a:extLst>
          </p:cNvPr>
          <p:cNvSpPr/>
          <p:nvPr/>
        </p:nvSpPr>
        <p:spPr>
          <a:xfrm>
            <a:off x="940588" y="3194443"/>
            <a:ext cx="277334" cy="851777"/>
          </a:xfrm>
          <a:prstGeom prst="leftBrace">
            <a:avLst>
              <a:gd name="adj1" fmla="val 52691"/>
              <a:gd name="adj2" fmla="val 48391"/>
            </a:avLst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0655166-BFA2-4E96-90B1-469AA31A3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186" y="1890714"/>
            <a:ext cx="4680000" cy="46800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9620802-E495-4FFE-9E16-82E763D1CA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072"/>
          <a:stretch/>
        </p:blipFill>
        <p:spPr>
          <a:xfrm>
            <a:off x="679878" y="1231506"/>
            <a:ext cx="5040000" cy="65920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4BDF76-7A1C-47C4-8594-6E83297F5E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766"/>
          <a:stretch/>
        </p:blipFill>
        <p:spPr>
          <a:xfrm>
            <a:off x="6100286" y="1115073"/>
            <a:ext cx="5040000" cy="80551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39FE23-C8B8-4503-9FBD-2975D3BB8157}"/>
              </a:ext>
            </a:extLst>
          </p:cNvPr>
          <p:cNvCxnSpPr>
            <a:cxnSpLocks/>
          </p:cNvCxnSpPr>
          <p:nvPr/>
        </p:nvCxnSpPr>
        <p:spPr>
          <a:xfrm>
            <a:off x="859914" y="1831700"/>
            <a:ext cx="1250826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412089-CEC3-4476-8AFE-9C421AE60554}"/>
              </a:ext>
            </a:extLst>
          </p:cNvPr>
          <p:cNvCxnSpPr>
            <a:cxnSpLocks/>
          </p:cNvCxnSpPr>
          <p:nvPr/>
        </p:nvCxnSpPr>
        <p:spPr>
          <a:xfrm flipH="1">
            <a:off x="3103211" y="1563484"/>
            <a:ext cx="3407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row: U-Turn 33">
            <a:extLst>
              <a:ext uri="{FF2B5EF4-FFF2-40B4-BE49-F238E27FC236}">
                <a16:creationId xmlns:a16="http://schemas.microsoft.com/office/drawing/2014/main" id="{ABB93E61-9BCA-404E-9BFF-41963A3B1F72}"/>
              </a:ext>
            </a:extLst>
          </p:cNvPr>
          <p:cNvSpPr/>
          <p:nvPr/>
        </p:nvSpPr>
        <p:spPr>
          <a:xfrm rot="5400000">
            <a:off x="9281682" y="1474049"/>
            <a:ext cx="284521" cy="395849"/>
          </a:xfrm>
          <a:prstGeom prst="uturnArrow">
            <a:avLst>
              <a:gd name="adj1" fmla="val 17249"/>
              <a:gd name="adj2" fmla="val 25000"/>
              <a:gd name="adj3" fmla="val 50377"/>
              <a:gd name="adj4" fmla="val 34155"/>
              <a:gd name="adj5" fmla="val 100000"/>
            </a:avLst>
          </a:prstGeom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1BC6C98-4057-4B7A-932A-623169F55053}"/>
              </a:ext>
            </a:extLst>
          </p:cNvPr>
          <p:cNvCxnSpPr>
            <a:cxnSpLocks/>
          </p:cNvCxnSpPr>
          <p:nvPr/>
        </p:nvCxnSpPr>
        <p:spPr>
          <a:xfrm>
            <a:off x="7412227" y="1633479"/>
            <a:ext cx="1548893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A picture containing icon&#10;&#10;Description automatically generated">
            <a:extLst>
              <a:ext uri="{FF2B5EF4-FFF2-40B4-BE49-F238E27FC236}">
                <a16:creationId xmlns:a16="http://schemas.microsoft.com/office/drawing/2014/main" id="{1BE57DA6-B6FD-4A6F-A14C-E8C245490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86" y="97791"/>
            <a:ext cx="1143745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1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9729</TotalTime>
  <Words>556</Words>
  <Application>Microsoft Macintosh PowerPoint</Application>
  <PresentationFormat>Widescreen</PresentationFormat>
  <Paragraphs>167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-apple-system</vt:lpstr>
      <vt:lpstr>Arial</vt:lpstr>
      <vt:lpstr>Calibri</vt:lpstr>
      <vt:lpstr>Calibri Light</vt:lpstr>
      <vt:lpstr>Consolas</vt:lpstr>
      <vt:lpstr>Office Theme</vt:lpstr>
      <vt:lpstr>Introduction to  ggplot2 package</vt:lpstr>
      <vt:lpstr>PowerPoint Presentation</vt:lpstr>
      <vt:lpstr>PowerPoint Presentation</vt:lpstr>
      <vt:lpstr>The package grammar</vt:lpstr>
      <vt:lpstr>Data and ggplot function</vt:lpstr>
      <vt:lpstr>Data and ggplot function</vt:lpstr>
      <vt:lpstr>Geometric elements</vt:lpstr>
      <vt:lpstr>Geometric elements</vt:lpstr>
      <vt:lpstr>Geometric elements</vt:lpstr>
      <vt:lpstr>Geometric elements</vt:lpstr>
      <vt:lpstr>Geometric elements</vt:lpstr>
      <vt:lpstr>Geometric elements</vt:lpstr>
      <vt:lpstr>Geometric elements – extensions packages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package grammar</vt:lpstr>
      <vt:lpstr>Get inspired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Dalla Lana Da Silva, Felipe</dc:creator>
  <cp:lastModifiedBy>Andersen,Kelsey</cp:lastModifiedBy>
  <cp:revision>5</cp:revision>
  <dcterms:created xsi:type="dcterms:W3CDTF">2021-01-27T00:29:20Z</dcterms:created>
  <dcterms:modified xsi:type="dcterms:W3CDTF">2021-02-03T21:36:23Z</dcterms:modified>
</cp:coreProperties>
</file>